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314" r:id="rId7"/>
    <p:sldId id="262" r:id="rId8"/>
    <p:sldId id="263" r:id="rId9"/>
    <p:sldId id="265" r:id="rId10"/>
    <p:sldId id="269" r:id="rId1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95D9"/>
    <a:srgbClr val="77933C"/>
    <a:srgbClr val="CCFFCC"/>
    <a:srgbClr val="C2F1C8"/>
    <a:srgbClr val="1F497D"/>
    <a:srgbClr val="0071D6"/>
    <a:srgbClr val="1657B6"/>
    <a:srgbClr val="FFCCCC"/>
    <a:srgbClr val="FFFF99"/>
    <a:srgbClr val="508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p:scale>
          <a:sx n="66" d="100"/>
          <a:sy n="66" d="100"/>
        </p:scale>
        <p:origin x="636" y="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A</c:v>
                </c:pt>
              </c:strCache>
            </c:strRef>
          </c:tx>
          <c:dPt>
            <c:idx val="0"/>
            <c:bubble3D val="0"/>
            <c:spPr>
              <a:solidFill>
                <a:schemeClr val="tx2">
                  <a:lumMod val="10000"/>
                  <a:lumOff val="90000"/>
                </a:schemeClr>
              </a:solidFill>
              <a:ln w="19050">
                <a:solidFill>
                  <a:schemeClr val="lt1"/>
                </a:solidFill>
              </a:ln>
              <a:effectLst/>
            </c:spPr>
            <c:extLst>
              <c:ext xmlns:c16="http://schemas.microsoft.com/office/drawing/2014/chart" uri="{C3380CC4-5D6E-409C-BE32-E72D297353CC}">
                <c16:uniqueId val="{00000001-53A4-46BE-BB27-F9D26269F3AD}"/>
              </c:ext>
            </c:extLst>
          </c:dPt>
          <c:dPt>
            <c:idx val="1"/>
            <c:bubble3D val="0"/>
            <c:spPr>
              <a:solidFill>
                <a:schemeClr val="tx2">
                  <a:lumMod val="10000"/>
                  <a:lumOff val="90000"/>
                </a:schemeClr>
              </a:solidFill>
              <a:ln w="19050">
                <a:solidFill>
                  <a:schemeClr val="lt1"/>
                </a:solidFill>
              </a:ln>
              <a:effectLst/>
            </c:spPr>
            <c:extLst>
              <c:ext xmlns:c16="http://schemas.microsoft.com/office/drawing/2014/chart" uri="{C3380CC4-5D6E-409C-BE32-E72D297353CC}">
                <c16:uniqueId val="{00000002-53A4-46BE-BB27-F9D26269F3AD}"/>
              </c:ext>
            </c:extLst>
          </c:dPt>
          <c:dPt>
            <c:idx val="2"/>
            <c:bubble3D val="0"/>
            <c:spPr>
              <a:solidFill>
                <a:schemeClr val="tx2">
                  <a:lumMod val="25000"/>
                  <a:lumOff val="75000"/>
                </a:schemeClr>
              </a:solidFill>
              <a:ln w="19050">
                <a:solidFill>
                  <a:schemeClr val="lt1"/>
                </a:solidFill>
              </a:ln>
              <a:effectLst/>
            </c:spPr>
            <c:extLst>
              <c:ext xmlns:c16="http://schemas.microsoft.com/office/drawing/2014/chart" uri="{C3380CC4-5D6E-409C-BE32-E72D297353CC}">
                <c16:uniqueId val="{00000003-53A4-46BE-BB27-F9D26269F3AD}"/>
              </c:ext>
            </c:extLst>
          </c:dPt>
          <c:dPt>
            <c:idx val="3"/>
            <c:bubble3D val="0"/>
            <c:spPr>
              <a:solidFill>
                <a:schemeClr val="tx2">
                  <a:lumMod val="25000"/>
                  <a:lumOff val="75000"/>
                </a:schemeClr>
              </a:solidFill>
              <a:ln w="19050">
                <a:solidFill>
                  <a:schemeClr val="lt1"/>
                </a:solidFill>
              </a:ln>
              <a:effectLst/>
            </c:spPr>
            <c:extLst>
              <c:ext xmlns:c16="http://schemas.microsoft.com/office/drawing/2014/chart" uri="{C3380CC4-5D6E-409C-BE32-E72D297353CC}">
                <c16:uniqueId val="{00000004-53A4-46BE-BB27-F9D26269F3AD}"/>
              </c:ext>
            </c:extLst>
          </c:dPt>
          <c:dPt>
            <c:idx val="4"/>
            <c:bubble3D val="0"/>
            <c:spPr>
              <a:solidFill>
                <a:schemeClr val="tx2">
                  <a:lumMod val="50000"/>
                  <a:lumOff val="50000"/>
                </a:schemeClr>
              </a:solidFill>
              <a:ln w="19050">
                <a:solidFill>
                  <a:schemeClr val="lt1"/>
                </a:solidFill>
              </a:ln>
              <a:effectLst/>
            </c:spPr>
            <c:extLst>
              <c:ext xmlns:c16="http://schemas.microsoft.com/office/drawing/2014/chart" uri="{C3380CC4-5D6E-409C-BE32-E72D297353CC}">
                <c16:uniqueId val="{00000005-53A4-46BE-BB27-F9D26269F3AD}"/>
              </c:ext>
            </c:extLst>
          </c:dPt>
          <c:dPt>
            <c:idx val="5"/>
            <c:bubble3D val="0"/>
            <c:spPr>
              <a:solidFill>
                <a:schemeClr val="tx2">
                  <a:lumMod val="50000"/>
                  <a:lumOff val="50000"/>
                </a:schemeClr>
              </a:solidFill>
              <a:ln w="19050">
                <a:solidFill>
                  <a:schemeClr val="lt1"/>
                </a:solidFill>
              </a:ln>
              <a:effectLst/>
            </c:spPr>
            <c:extLst>
              <c:ext xmlns:c16="http://schemas.microsoft.com/office/drawing/2014/chart" uri="{C3380CC4-5D6E-409C-BE32-E72D297353CC}">
                <c16:uniqueId val="{00000006-53A4-46BE-BB27-F9D26269F3AD}"/>
              </c:ext>
            </c:extLst>
          </c:dPt>
          <c:dPt>
            <c:idx val="6"/>
            <c:bubble3D val="0"/>
            <c:spPr>
              <a:solidFill>
                <a:schemeClr val="tx2">
                  <a:lumMod val="75000"/>
                  <a:lumOff val="25000"/>
                </a:schemeClr>
              </a:solidFill>
              <a:ln w="19050">
                <a:solidFill>
                  <a:schemeClr val="lt1"/>
                </a:solidFill>
              </a:ln>
              <a:effectLst/>
            </c:spPr>
            <c:extLst>
              <c:ext xmlns:c16="http://schemas.microsoft.com/office/drawing/2014/chart" uri="{C3380CC4-5D6E-409C-BE32-E72D297353CC}">
                <c16:uniqueId val="{00000007-53A4-46BE-BB27-F9D26269F3AD}"/>
              </c:ext>
            </c:extLst>
          </c:dPt>
          <c:dPt>
            <c:idx val="7"/>
            <c:bubble3D val="0"/>
            <c:spPr>
              <a:solidFill>
                <a:schemeClr val="tx2">
                  <a:lumMod val="75000"/>
                  <a:lumOff val="25000"/>
                </a:schemeClr>
              </a:solidFill>
              <a:ln w="19050">
                <a:solidFill>
                  <a:schemeClr val="lt1"/>
                </a:solidFill>
              </a:ln>
              <a:effectLst/>
            </c:spPr>
            <c:extLst>
              <c:ext xmlns:c16="http://schemas.microsoft.com/office/drawing/2014/chart" uri="{C3380CC4-5D6E-409C-BE32-E72D297353CC}">
                <c16:uniqueId val="{00000008-53A4-46BE-BB27-F9D26269F3AD}"/>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FB0E-406D-BB65-D4C39C84B8A0}"/>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FB0E-406D-BB65-D4C39C84B8A0}"/>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FB0E-406D-BB65-D4C39C84B8A0}"/>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FB0E-406D-BB65-D4C39C84B8A0}"/>
              </c:ext>
            </c:extLst>
          </c:dPt>
          <c:cat>
            <c:strRef>
              <c:f>Sheet1!$A$2:$A$13</c:f>
              <c:strCache>
                <c:ptCount val="8"/>
                <c:pt idx="0">
                  <c:v>B</c:v>
                </c:pt>
                <c:pt idx="1">
                  <c:v>B</c:v>
                </c:pt>
                <c:pt idx="2">
                  <c:v>B</c:v>
                </c:pt>
                <c:pt idx="3">
                  <c:v>B</c:v>
                </c:pt>
                <c:pt idx="4">
                  <c:v>B</c:v>
                </c:pt>
                <c:pt idx="5">
                  <c:v>B</c:v>
                </c:pt>
                <c:pt idx="6">
                  <c:v>B</c:v>
                </c:pt>
                <c:pt idx="7">
                  <c:v>B</c:v>
                </c:pt>
              </c:strCache>
            </c:strRef>
          </c:cat>
          <c:val>
            <c:numRef>
              <c:f>Sheet1!$B$2:$B$13</c:f>
              <c:numCache>
                <c:formatCode>General</c:formatCode>
                <c:ptCount val="12"/>
                <c:pt idx="0">
                  <c:v>5</c:v>
                </c:pt>
                <c:pt idx="1">
                  <c:v>5</c:v>
                </c:pt>
                <c:pt idx="2">
                  <c:v>5</c:v>
                </c:pt>
                <c:pt idx="3">
                  <c:v>5</c:v>
                </c:pt>
                <c:pt idx="4">
                  <c:v>5</c:v>
                </c:pt>
                <c:pt idx="5">
                  <c:v>5</c:v>
                </c:pt>
                <c:pt idx="6">
                  <c:v>5</c:v>
                </c:pt>
                <c:pt idx="7">
                  <c:v>5</c:v>
                </c:pt>
              </c:numCache>
            </c:numRef>
          </c:val>
          <c:extLst>
            <c:ext xmlns:c16="http://schemas.microsoft.com/office/drawing/2014/chart" uri="{C3380CC4-5D6E-409C-BE32-E72D297353CC}">
              <c16:uniqueId val="{00000000-53A4-46BE-BB27-F9D26269F3A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B11F8D-C56D-5D25-1549-B033CAF2596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DFB8B6A-4265-FA7B-0471-84A5978CF8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9C01DFE-4CD3-FEB3-E2EB-2D1DFCF47E96}"/>
              </a:ext>
            </a:extLst>
          </p:cNvPr>
          <p:cNvSpPr>
            <a:spLocks noGrp="1"/>
          </p:cNvSpPr>
          <p:nvPr>
            <p:ph type="dt" sz="half" idx="10"/>
          </p:nvPr>
        </p:nvSpPr>
        <p:spPr/>
        <p:txBody>
          <a:bodyPr/>
          <a:lstStyle/>
          <a:p>
            <a:fld id="{970981CF-D6F5-4D90-B57B-F16CA9966B4A}" type="datetimeFigureOut">
              <a:rPr kumimoji="1" lang="ja-JP" altLang="en-US" smtClean="0"/>
              <a:t>2024/7/3</a:t>
            </a:fld>
            <a:endParaRPr kumimoji="1" lang="ja-JP" altLang="en-US"/>
          </a:p>
        </p:txBody>
      </p:sp>
      <p:sp>
        <p:nvSpPr>
          <p:cNvPr id="5" name="フッター プレースホルダー 4">
            <a:extLst>
              <a:ext uri="{FF2B5EF4-FFF2-40B4-BE49-F238E27FC236}">
                <a16:creationId xmlns:a16="http://schemas.microsoft.com/office/drawing/2014/main" id="{803FEEFB-287B-8583-E525-F23E6874765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888FE54-F0C4-A163-2704-122403854309}"/>
              </a:ext>
            </a:extLst>
          </p:cNvPr>
          <p:cNvSpPr>
            <a:spLocks noGrp="1"/>
          </p:cNvSpPr>
          <p:nvPr>
            <p:ph type="sldNum" sz="quarter" idx="12"/>
          </p:nvPr>
        </p:nvSpPr>
        <p:spPr/>
        <p:txBody>
          <a:bodyPr/>
          <a:lstStyle/>
          <a:p>
            <a:fld id="{740ADEC6-BB26-44F5-8D50-02E1720DD0E1}" type="slidenum">
              <a:rPr kumimoji="1" lang="ja-JP" altLang="en-US" smtClean="0"/>
              <a:t>‹#›</a:t>
            </a:fld>
            <a:endParaRPr kumimoji="1" lang="ja-JP" altLang="en-US"/>
          </a:p>
        </p:txBody>
      </p:sp>
    </p:spTree>
    <p:extLst>
      <p:ext uri="{BB962C8B-B14F-4D97-AF65-F5344CB8AC3E}">
        <p14:creationId xmlns:p14="http://schemas.microsoft.com/office/powerpoint/2010/main" val="3605957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692CCD-2E0A-DF3D-A4CD-F79304C3BA5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CEF6326-D009-9291-B0CD-EED8B9B76FD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3B9F509-3A5C-245C-824A-00525159CCEA}"/>
              </a:ext>
            </a:extLst>
          </p:cNvPr>
          <p:cNvSpPr>
            <a:spLocks noGrp="1"/>
          </p:cNvSpPr>
          <p:nvPr>
            <p:ph type="dt" sz="half" idx="10"/>
          </p:nvPr>
        </p:nvSpPr>
        <p:spPr/>
        <p:txBody>
          <a:bodyPr/>
          <a:lstStyle/>
          <a:p>
            <a:fld id="{970981CF-D6F5-4D90-B57B-F16CA9966B4A}" type="datetimeFigureOut">
              <a:rPr kumimoji="1" lang="ja-JP" altLang="en-US" smtClean="0"/>
              <a:t>2024/7/3</a:t>
            </a:fld>
            <a:endParaRPr kumimoji="1" lang="ja-JP" altLang="en-US"/>
          </a:p>
        </p:txBody>
      </p:sp>
      <p:sp>
        <p:nvSpPr>
          <p:cNvPr id="5" name="フッター プレースホルダー 4">
            <a:extLst>
              <a:ext uri="{FF2B5EF4-FFF2-40B4-BE49-F238E27FC236}">
                <a16:creationId xmlns:a16="http://schemas.microsoft.com/office/drawing/2014/main" id="{2C3B1F55-3125-2E3B-701B-D06D7CF8CE3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723A4E9-3A88-3684-EDD0-D903BA6A053D}"/>
              </a:ext>
            </a:extLst>
          </p:cNvPr>
          <p:cNvSpPr>
            <a:spLocks noGrp="1"/>
          </p:cNvSpPr>
          <p:nvPr>
            <p:ph type="sldNum" sz="quarter" idx="12"/>
          </p:nvPr>
        </p:nvSpPr>
        <p:spPr/>
        <p:txBody>
          <a:bodyPr/>
          <a:lstStyle/>
          <a:p>
            <a:fld id="{740ADEC6-BB26-44F5-8D50-02E1720DD0E1}" type="slidenum">
              <a:rPr kumimoji="1" lang="ja-JP" altLang="en-US" smtClean="0"/>
              <a:t>‹#›</a:t>
            </a:fld>
            <a:endParaRPr kumimoji="1" lang="ja-JP" altLang="en-US"/>
          </a:p>
        </p:txBody>
      </p:sp>
    </p:spTree>
    <p:extLst>
      <p:ext uri="{BB962C8B-B14F-4D97-AF65-F5344CB8AC3E}">
        <p14:creationId xmlns:p14="http://schemas.microsoft.com/office/powerpoint/2010/main" val="598386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FAB7603-43A2-5B27-AA33-69CFB9E8E7E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D8724CB-4853-D566-BA48-7CD23B159D3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AC95EFB-8109-0146-CD4A-15A5546DE9F6}"/>
              </a:ext>
            </a:extLst>
          </p:cNvPr>
          <p:cNvSpPr>
            <a:spLocks noGrp="1"/>
          </p:cNvSpPr>
          <p:nvPr>
            <p:ph type="dt" sz="half" idx="10"/>
          </p:nvPr>
        </p:nvSpPr>
        <p:spPr/>
        <p:txBody>
          <a:bodyPr/>
          <a:lstStyle/>
          <a:p>
            <a:fld id="{970981CF-D6F5-4D90-B57B-F16CA9966B4A}" type="datetimeFigureOut">
              <a:rPr kumimoji="1" lang="ja-JP" altLang="en-US" smtClean="0"/>
              <a:t>2024/7/3</a:t>
            </a:fld>
            <a:endParaRPr kumimoji="1" lang="ja-JP" altLang="en-US"/>
          </a:p>
        </p:txBody>
      </p:sp>
      <p:sp>
        <p:nvSpPr>
          <p:cNvPr id="5" name="フッター プレースホルダー 4">
            <a:extLst>
              <a:ext uri="{FF2B5EF4-FFF2-40B4-BE49-F238E27FC236}">
                <a16:creationId xmlns:a16="http://schemas.microsoft.com/office/drawing/2014/main" id="{D2EFD01E-933A-1E97-8AED-B77B657CFAA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F60C7CA-E076-5478-2CE8-112362311998}"/>
              </a:ext>
            </a:extLst>
          </p:cNvPr>
          <p:cNvSpPr>
            <a:spLocks noGrp="1"/>
          </p:cNvSpPr>
          <p:nvPr>
            <p:ph type="sldNum" sz="quarter" idx="12"/>
          </p:nvPr>
        </p:nvSpPr>
        <p:spPr/>
        <p:txBody>
          <a:bodyPr/>
          <a:lstStyle/>
          <a:p>
            <a:fld id="{740ADEC6-BB26-44F5-8D50-02E1720DD0E1}" type="slidenum">
              <a:rPr kumimoji="1" lang="ja-JP" altLang="en-US" smtClean="0"/>
              <a:t>‹#›</a:t>
            </a:fld>
            <a:endParaRPr kumimoji="1" lang="ja-JP" altLang="en-US"/>
          </a:p>
        </p:txBody>
      </p:sp>
    </p:spTree>
    <p:extLst>
      <p:ext uri="{BB962C8B-B14F-4D97-AF65-F5344CB8AC3E}">
        <p14:creationId xmlns:p14="http://schemas.microsoft.com/office/powerpoint/2010/main" val="3025022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BBA381-2084-ACFB-8C20-FCF0B348515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316811C-EA5C-B497-8CB1-5E5A11DCD7F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D6E3ACE-934D-7009-92F7-51DD3928CC39}"/>
              </a:ext>
            </a:extLst>
          </p:cNvPr>
          <p:cNvSpPr>
            <a:spLocks noGrp="1"/>
          </p:cNvSpPr>
          <p:nvPr>
            <p:ph type="dt" sz="half" idx="10"/>
          </p:nvPr>
        </p:nvSpPr>
        <p:spPr/>
        <p:txBody>
          <a:bodyPr/>
          <a:lstStyle/>
          <a:p>
            <a:fld id="{970981CF-D6F5-4D90-B57B-F16CA9966B4A}" type="datetimeFigureOut">
              <a:rPr kumimoji="1" lang="ja-JP" altLang="en-US" smtClean="0"/>
              <a:t>2024/7/3</a:t>
            </a:fld>
            <a:endParaRPr kumimoji="1" lang="ja-JP" altLang="en-US"/>
          </a:p>
        </p:txBody>
      </p:sp>
      <p:sp>
        <p:nvSpPr>
          <p:cNvPr id="5" name="フッター プレースホルダー 4">
            <a:extLst>
              <a:ext uri="{FF2B5EF4-FFF2-40B4-BE49-F238E27FC236}">
                <a16:creationId xmlns:a16="http://schemas.microsoft.com/office/drawing/2014/main" id="{8CB3D2A6-C288-EBA6-6806-84C557E5BD0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18AC6D2-9E84-05F7-78D8-48A66AB5585A}"/>
              </a:ext>
            </a:extLst>
          </p:cNvPr>
          <p:cNvSpPr>
            <a:spLocks noGrp="1"/>
          </p:cNvSpPr>
          <p:nvPr>
            <p:ph type="sldNum" sz="quarter" idx="12"/>
          </p:nvPr>
        </p:nvSpPr>
        <p:spPr/>
        <p:txBody>
          <a:bodyPr/>
          <a:lstStyle/>
          <a:p>
            <a:fld id="{740ADEC6-BB26-44F5-8D50-02E1720DD0E1}" type="slidenum">
              <a:rPr kumimoji="1" lang="ja-JP" altLang="en-US" smtClean="0"/>
              <a:t>‹#›</a:t>
            </a:fld>
            <a:endParaRPr kumimoji="1" lang="ja-JP" altLang="en-US"/>
          </a:p>
        </p:txBody>
      </p:sp>
    </p:spTree>
    <p:extLst>
      <p:ext uri="{BB962C8B-B14F-4D97-AF65-F5344CB8AC3E}">
        <p14:creationId xmlns:p14="http://schemas.microsoft.com/office/powerpoint/2010/main" val="2577593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1725C1-E4ED-A6DA-711B-FA93013E3FF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4AF67C2-DC41-816D-4EC8-4954A748598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420068D-E1C2-ED7F-708F-8154AFB8FBE9}"/>
              </a:ext>
            </a:extLst>
          </p:cNvPr>
          <p:cNvSpPr>
            <a:spLocks noGrp="1"/>
          </p:cNvSpPr>
          <p:nvPr>
            <p:ph type="dt" sz="half" idx="10"/>
          </p:nvPr>
        </p:nvSpPr>
        <p:spPr/>
        <p:txBody>
          <a:bodyPr/>
          <a:lstStyle/>
          <a:p>
            <a:fld id="{970981CF-D6F5-4D90-B57B-F16CA9966B4A}" type="datetimeFigureOut">
              <a:rPr kumimoji="1" lang="ja-JP" altLang="en-US" smtClean="0"/>
              <a:t>2024/7/3</a:t>
            </a:fld>
            <a:endParaRPr kumimoji="1" lang="ja-JP" altLang="en-US"/>
          </a:p>
        </p:txBody>
      </p:sp>
      <p:sp>
        <p:nvSpPr>
          <p:cNvPr id="5" name="フッター プレースホルダー 4">
            <a:extLst>
              <a:ext uri="{FF2B5EF4-FFF2-40B4-BE49-F238E27FC236}">
                <a16:creationId xmlns:a16="http://schemas.microsoft.com/office/drawing/2014/main" id="{750D7283-B20D-65CD-E494-F71EEBFC6C5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5F2F386-81F3-63C3-FDF5-8D905E64C1B1}"/>
              </a:ext>
            </a:extLst>
          </p:cNvPr>
          <p:cNvSpPr>
            <a:spLocks noGrp="1"/>
          </p:cNvSpPr>
          <p:nvPr>
            <p:ph type="sldNum" sz="quarter" idx="12"/>
          </p:nvPr>
        </p:nvSpPr>
        <p:spPr/>
        <p:txBody>
          <a:bodyPr/>
          <a:lstStyle/>
          <a:p>
            <a:fld id="{740ADEC6-BB26-44F5-8D50-02E1720DD0E1}" type="slidenum">
              <a:rPr kumimoji="1" lang="ja-JP" altLang="en-US" smtClean="0"/>
              <a:t>‹#›</a:t>
            </a:fld>
            <a:endParaRPr kumimoji="1" lang="ja-JP" altLang="en-US"/>
          </a:p>
        </p:txBody>
      </p:sp>
    </p:spTree>
    <p:extLst>
      <p:ext uri="{BB962C8B-B14F-4D97-AF65-F5344CB8AC3E}">
        <p14:creationId xmlns:p14="http://schemas.microsoft.com/office/powerpoint/2010/main" val="1638477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CEC268-59CE-CEA1-8FA9-CBBF6444DDE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B0B50A0-4409-CE16-290E-1C6E3FEB7C3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C3581C3-BBDB-7B62-8355-3AFEB52B8D1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EC29950-F6DD-AB4E-045A-0279CDA78D3B}"/>
              </a:ext>
            </a:extLst>
          </p:cNvPr>
          <p:cNvSpPr>
            <a:spLocks noGrp="1"/>
          </p:cNvSpPr>
          <p:nvPr>
            <p:ph type="dt" sz="half" idx="10"/>
          </p:nvPr>
        </p:nvSpPr>
        <p:spPr/>
        <p:txBody>
          <a:bodyPr/>
          <a:lstStyle/>
          <a:p>
            <a:fld id="{970981CF-D6F5-4D90-B57B-F16CA9966B4A}" type="datetimeFigureOut">
              <a:rPr kumimoji="1" lang="ja-JP" altLang="en-US" smtClean="0"/>
              <a:t>2024/7/3</a:t>
            </a:fld>
            <a:endParaRPr kumimoji="1" lang="ja-JP" altLang="en-US"/>
          </a:p>
        </p:txBody>
      </p:sp>
      <p:sp>
        <p:nvSpPr>
          <p:cNvPr id="6" name="フッター プレースホルダー 5">
            <a:extLst>
              <a:ext uri="{FF2B5EF4-FFF2-40B4-BE49-F238E27FC236}">
                <a16:creationId xmlns:a16="http://schemas.microsoft.com/office/drawing/2014/main" id="{4ABFB778-D2F4-0305-5743-C979EA70FA9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575EF51-ED6A-EE6E-3ABB-AA2CFD5B08BB}"/>
              </a:ext>
            </a:extLst>
          </p:cNvPr>
          <p:cNvSpPr>
            <a:spLocks noGrp="1"/>
          </p:cNvSpPr>
          <p:nvPr>
            <p:ph type="sldNum" sz="quarter" idx="12"/>
          </p:nvPr>
        </p:nvSpPr>
        <p:spPr/>
        <p:txBody>
          <a:bodyPr/>
          <a:lstStyle/>
          <a:p>
            <a:fld id="{740ADEC6-BB26-44F5-8D50-02E1720DD0E1}" type="slidenum">
              <a:rPr kumimoji="1" lang="ja-JP" altLang="en-US" smtClean="0"/>
              <a:t>‹#›</a:t>
            </a:fld>
            <a:endParaRPr kumimoji="1" lang="ja-JP" altLang="en-US"/>
          </a:p>
        </p:txBody>
      </p:sp>
    </p:spTree>
    <p:extLst>
      <p:ext uri="{BB962C8B-B14F-4D97-AF65-F5344CB8AC3E}">
        <p14:creationId xmlns:p14="http://schemas.microsoft.com/office/powerpoint/2010/main" val="1575894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DC1DA0-5D4C-3E5B-1601-0E2BBCFF15E6}"/>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64BAF73-90E7-34EA-E919-CE60AC5401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E7281B8-652F-EF30-1533-CAC9FBEA469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F6960D9-2943-6CB5-C781-808D80CC49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F367415-F7EA-F693-52EA-EEA10702CFC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88357BF-B190-0F8B-EF2A-37FD9944B5AC}"/>
              </a:ext>
            </a:extLst>
          </p:cNvPr>
          <p:cNvSpPr>
            <a:spLocks noGrp="1"/>
          </p:cNvSpPr>
          <p:nvPr>
            <p:ph type="dt" sz="half" idx="10"/>
          </p:nvPr>
        </p:nvSpPr>
        <p:spPr/>
        <p:txBody>
          <a:bodyPr/>
          <a:lstStyle/>
          <a:p>
            <a:fld id="{970981CF-D6F5-4D90-B57B-F16CA9966B4A}" type="datetimeFigureOut">
              <a:rPr kumimoji="1" lang="ja-JP" altLang="en-US" smtClean="0"/>
              <a:t>2024/7/3</a:t>
            </a:fld>
            <a:endParaRPr kumimoji="1" lang="ja-JP" altLang="en-US"/>
          </a:p>
        </p:txBody>
      </p:sp>
      <p:sp>
        <p:nvSpPr>
          <p:cNvPr id="8" name="フッター プレースホルダー 7">
            <a:extLst>
              <a:ext uri="{FF2B5EF4-FFF2-40B4-BE49-F238E27FC236}">
                <a16:creationId xmlns:a16="http://schemas.microsoft.com/office/drawing/2014/main" id="{1CE4D581-8549-B0EA-E0BD-760C5F9A936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B4AB4CE-3062-80DF-37DB-0C3EFAFCB785}"/>
              </a:ext>
            </a:extLst>
          </p:cNvPr>
          <p:cNvSpPr>
            <a:spLocks noGrp="1"/>
          </p:cNvSpPr>
          <p:nvPr>
            <p:ph type="sldNum" sz="quarter" idx="12"/>
          </p:nvPr>
        </p:nvSpPr>
        <p:spPr/>
        <p:txBody>
          <a:bodyPr/>
          <a:lstStyle/>
          <a:p>
            <a:fld id="{740ADEC6-BB26-44F5-8D50-02E1720DD0E1}" type="slidenum">
              <a:rPr kumimoji="1" lang="ja-JP" altLang="en-US" smtClean="0"/>
              <a:t>‹#›</a:t>
            </a:fld>
            <a:endParaRPr kumimoji="1" lang="ja-JP" altLang="en-US"/>
          </a:p>
        </p:txBody>
      </p:sp>
    </p:spTree>
    <p:extLst>
      <p:ext uri="{BB962C8B-B14F-4D97-AF65-F5344CB8AC3E}">
        <p14:creationId xmlns:p14="http://schemas.microsoft.com/office/powerpoint/2010/main" val="2333539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BF79DE-BCA2-7311-7A2D-ABD1B809B4F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37A0043-5F7A-FD83-5982-1A1D8D3D7D09}"/>
              </a:ext>
            </a:extLst>
          </p:cNvPr>
          <p:cNvSpPr>
            <a:spLocks noGrp="1"/>
          </p:cNvSpPr>
          <p:nvPr>
            <p:ph type="dt" sz="half" idx="10"/>
          </p:nvPr>
        </p:nvSpPr>
        <p:spPr/>
        <p:txBody>
          <a:bodyPr/>
          <a:lstStyle/>
          <a:p>
            <a:fld id="{970981CF-D6F5-4D90-B57B-F16CA9966B4A}" type="datetimeFigureOut">
              <a:rPr kumimoji="1" lang="ja-JP" altLang="en-US" smtClean="0"/>
              <a:t>2024/7/3</a:t>
            </a:fld>
            <a:endParaRPr kumimoji="1" lang="ja-JP" altLang="en-US"/>
          </a:p>
        </p:txBody>
      </p:sp>
      <p:sp>
        <p:nvSpPr>
          <p:cNvPr id="4" name="フッター プレースホルダー 3">
            <a:extLst>
              <a:ext uri="{FF2B5EF4-FFF2-40B4-BE49-F238E27FC236}">
                <a16:creationId xmlns:a16="http://schemas.microsoft.com/office/drawing/2014/main" id="{091A022E-8079-9726-DDAD-1E849A8D6F7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CFF9186-3BE2-34CC-D3E7-C4B830786AB7}"/>
              </a:ext>
            </a:extLst>
          </p:cNvPr>
          <p:cNvSpPr>
            <a:spLocks noGrp="1"/>
          </p:cNvSpPr>
          <p:nvPr>
            <p:ph type="sldNum" sz="quarter" idx="12"/>
          </p:nvPr>
        </p:nvSpPr>
        <p:spPr/>
        <p:txBody>
          <a:bodyPr/>
          <a:lstStyle/>
          <a:p>
            <a:fld id="{740ADEC6-BB26-44F5-8D50-02E1720DD0E1}" type="slidenum">
              <a:rPr kumimoji="1" lang="ja-JP" altLang="en-US" smtClean="0"/>
              <a:t>‹#›</a:t>
            </a:fld>
            <a:endParaRPr kumimoji="1" lang="ja-JP" altLang="en-US"/>
          </a:p>
        </p:txBody>
      </p:sp>
    </p:spTree>
    <p:extLst>
      <p:ext uri="{BB962C8B-B14F-4D97-AF65-F5344CB8AC3E}">
        <p14:creationId xmlns:p14="http://schemas.microsoft.com/office/powerpoint/2010/main" val="878087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40D6FE0-5A23-5A06-BE76-78715C4E05F4}"/>
              </a:ext>
            </a:extLst>
          </p:cNvPr>
          <p:cNvSpPr>
            <a:spLocks noGrp="1"/>
          </p:cNvSpPr>
          <p:nvPr>
            <p:ph type="dt" sz="half" idx="10"/>
          </p:nvPr>
        </p:nvSpPr>
        <p:spPr/>
        <p:txBody>
          <a:bodyPr/>
          <a:lstStyle/>
          <a:p>
            <a:fld id="{970981CF-D6F5-4D90-B57B-F16CA9966B4A}" type="datetimeFigureOut">
              <a:rPr kumimoji="1" lang="ja-JP" altLang="en-US" smtClean="0"/>
              <a:t>2024/7/3</a:t>
            </a:fld>
            <a:endParaRPr kumimoji="1" lang="ja-JP" altLang="en-US"/>
          </a:p>
        </p:txBody>
      </p:sp>
      <p:sp>
        <p:nvSpPr>
          <p:cNvPr id="3" name="フッター プレースホルダー 2">
            <a:extLst>
              <a:ext uri="{FF2B5EF4-FFF2-40B4-BE49-F238E27FC236}">
                <a16:creationId xmlns:a16="http://schemas.microsoft.com/office/drawing/2014/main" id="{3119EDE8-12C3-AB87-7A34-8AC88E4F08C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6EB092B-BE21-11E3-12C8-477B7BBDFFB4}"/>
              </a:ext>
            </a:extLst>
          </p:cNvPr>
          <p:cNvSpPr>
            <a:spLocks noGrp="1"/>
          </p:cNvSpPr>
          <p:nvPr>
            <p:ph type="sldNum" sz="quarter" idx="12"/>
          </p:nvPr>
        </p:nvSpPr>
        <p:spPr/>
        <p:txBody>
          <a:bodyPr/>
          <a:lstStyle/>
          <a:p>
            <a:fld id="{740ADEC6-BB26-44F5-8D50-02E1720DD0E1}" type="slidenum">
              <a:rPr kumimoji="1" lang="ja-JP" altLang="en-US" smtClean="0"/>
              <a:t>‹#›</a:t>
            </a:fld>
            <a:endParaRPr kumimoji="1" lang="ja-JP" altLang="en-US"/>
          </a:p>
        </p:txBody>
      </p:sp>
    </p:spTree>
    <p:extLst>
      <p:ext uri="{BB962C8B-B14F-4D97-AF65-F5344CB8AC3E}">
        <p14:creationId xmlns:p14="http://schemas.microsoft.com/office/powerpoint/2010/main" val="1465851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421C53-7BDE-25C2-D44A-A9BB4C73D2A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1569A36-D3FD-C073-A5C6-8333C2C3AC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D70D0FA-BEB2-85B3-E5B5-69B2C129BD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5C1673F-3F7E-BB04-CDD9-17DB41F813FD}"/>
              </a:ext>
            </a:extLst>
          </p:cNvPr>
          <p:cNvSpPr>
            <a:spLocks noGrp="1"/>
          </p:cNvSpPr>
          <p:nvPr>
            <p:ph type="dt" sz="half" idx="10"/>
          </p:nvPr>
        </p:nvSpPr>
        <p:spPr/>
        <p:txBody>
          <a:bodyPr/>
          <a:lstStyle/>
          <a:p>
            <a:fld id="{970981CF-D6F5-4D90-B57B-F16CA9966B4A}" type="datetimeFigureOut">
              <a:rPr kumimoji="1" lang="ja-JP" altLang="en-US" smtClean="0"/>
              <a:t>2024/7/3</a:t>
            </a:fld>
            <a:endParaRPr kumimoji="1" lang="ja-JP" altLang="en-US"/>
          </a:p>
        </p:txBody>
      </p:sp>
      <p:sp>
        <p:nvSpPr>
          <p:cNvPr id="6" name="フッター プレースホルダー 5">
            <a:extLst>
              <a:ext uri="{FF2B5EF4-FFF2-40B4-BE49-F238E27FC236}">
                <a16:creationId xmlns:a16="http://schemas.microsoft.com/office/drawing/2014/main" id="{1D8705BA-2859-BED7-1600-567D9F269FF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B44228A-BAAA-E09D-26C8-D98AB5F47250}"/>
              </a:ext>
            </a:extLst>
          </p:cNvPr>
          <p:cNvSpPr>
            <a:spLocks noGrp="1"/>
          </p:cNvSpPr>
          <p:nvPr>
            <p:ph type="sldNum" sz="quarter" idx="12"/>
          </p:nvPr>
        </p:nvSpPr>
        <p:spPr/>
        <p:txBody>
          <a:bodyPr/>
          <a:lstStyle/>
          <a:p>
            <a:fld id="{740ADEC6-BB26-44F5-8D50-02E1720DD0E1}" type="slidenum">
              <a:rPr kumimoji="1" lang="ja-JP" altLang="en-US" smtClean="0"/>
              <a:t>‹#›</a:t>
            </a:fld>
            <a:endParaRPr kumimoji="1" lang="ja-JP" altLang="en-US"/>
          </a:p>
        </p:txBody>
      </p:sp>
    </p:spTree>
    <p:extLst>
      <p:ext uri="{BB962C8B-B14F-4D97-AF65-F5344CB8AC3E}">
        <p14:creationId xmlns:p14="http://schemas.microsoft.com/office/powerpoint/2010/main" val="806499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B03512-B817-563B-E3C9-CDB583AA24E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D9DA9E6-653C-8109-DF30-CECAC016A2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6CAE18D-E2CA-0695-7E68-4632AF4DE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A6FE7B9-28F1-3EDC-225C-D2B30530910A}"/>
              </a:ext>
            </a:extLst>
          </p:cNvPr>
          <p:cNvSpPr>
            <a:spLocks noGrp="1"/>
          </p:cNvSpPr>
          <p:nvPr>
            <p:ph type="dt" sz="half" idx="10"/>
          </p:nvPr>
        </p:nvSpPr>
        <p:spPr/>
        <p:txBody>
          <a:bodyPr/>
          <a:lstStyle/>
          <a:p>
            <a:fld id="{970981CF-D6F5-4D90-B57B-F16CA9966B4A}" type="datetimeFigureOut">
              <a:rPr kumimoji="1" lang="ja-JP" altLang="en-US" smtClean="0"/>
              <a:t>2024/7/3</a:t>
            </a:fld>
            <a:endParaRPr kumimoji="1" lang="ja-JP" altLang="en-US"/>
          </a:p>
        </p:txBody>
      </p:sp>
      <p:sp>
        <p:nvSpPr>
          <p:cNvPr id="6" name="フッター プレースホルダー 5">
            <a:extLst>
              <a:ext uri="{FF2B5EF4-FFF2-40B4-BE49-F238E27FC236}">
                <a16:creationId xmlns:a16="http://schemas.microsoft.com/office/drawing/2014/main" id="{307E3D6F-B32B-7F5E-E947-19623882001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1AF0843-07BB-09A8-7594-BE8FC5E374CB}"/>
              </a:ext>
            </a:extLst>
          </p:cNvPr>
          <p:cNvSpPr>
            <a:spLocks noGrp="1"/>
          </p:cNvSpPr>
          <p:nvPr>
            <p:ph type="sldNum" sz="quarter" idx="12"/>
          </p:nvPr>
        </p:nvSpPr>
        <p:spPr/>
        <p:txBody>
          <a:bodyPr/>
          <a:lstStyle/>
          <a:p>
            <a:fld id="{740ADEC6-BB26-44F5-8D50-02E1720DD0E1}" type="slidenum">
              <a:rPr kumimoji="1" lang="ja-JP" altLang="en-US" smtClean="0"/>
              <a:t>‹#›</a:t>
            </a:fld>
            <a:endParaRPr kumimoji="1" lang="ja-JP" altLang="en-US"/>
          </a:p>
        </p:txBody>
      </p:sp>
    </p:spTree>
    <p:extLst>
      <p:ext uri="{BB962C8B-B14F-4D97-AF65-F5344CB8AC3E}">
        <p14:creationId xmlns:p14="http://schemas.microsoft.com/office/powerpoint/2010/main" val="2039957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FE35664-B145-B663-6B5B-C1407E6E0C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2DB553F-03BB-4CD8-9ADA-00CEEC5FC3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70BABAB-AED1-392B-A1F4-C531045263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70981CF-D6F5-4D90-B57B-F16CA9966B4A}" type="datetimeFigureOut">
              <a:rPr kumimoji="1" lang="ja-JP" altLang="en-US" smtClean="0"/>
              <a:t>2024/7/3</a:t>
            </a:fld>
            <a:endParaRPr kumimoji="1" lang="ja-JP" altLang="en-US"/>
          </a:p>
        </p:txBody>
      </p:sp>
      <p:sp>
        <p:nvSpPr>
          <p:cNvPr id="5" name="フッター プレースホルダー 4">
            <a:extLst>
              <a:ext uri="{FF2B5EF4-FFF2-40B4-BE49-F238E27FC236}">
                <a16:creationId xmlns:a16="http://schemas.microsoft.com/office/drawing/2014/main" id="{9AF2AFE2-8DA4-13C5-A6E9-AADC5AB859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29FA05E-24C7-D8C4-C58B-31FDFCF0BC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40ADEC6-BB26-44F5-8D50-02E1720DD0E1}" type="slidenum">
              <a:rPr kumimoji="1" lang="ja-JP" altLang="en-US" smtClean="0"/>
              <a:t>‹#›</a:t>
            </a:fld>
            <a:endParaRPr kumimoji="1" lang="ja-JP" altLang="en-US"/>
          </a:p>
        </p:txBody>
      </p:sp>
    </p:spTree>
    <p:extLst>
      <p:ext uri="{BB962C8B-B14F-4D97-AF65-F5344CB8AC3E}">
        <p14:creationId xmlns:p14="http://schemas.microsoft.com/office/powerpoint/2010/main" val="1503696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1D6"/>
        </a:solidFill>
        <a:effectLst/>
      </p:bgPr>
    </p:bg>
    <p:spTree>
      <p:nvGrpSpPr>
        <p:cNvPr id="1" name=""/>
        <p:cNvGrpSpPr/>
        <p:nvPr/>
      </p:nvGrpSpPr>
      <p:grpSpPr>
        <a:xfrm>
          <a:off x="0" y="0"/>
          <a:ext cx="0" cy="0"/>
          <a:chOff x="0" y="0"/>
          <a:chExt cx="0" cy="0"/>
        </a:xfrm>
      </p:grpSpPr>
      <p:pic>
        <p:nvPicPr>
          <p:cNvPr id="15" name="図 14" descr="人, コンピュータ, ノートパソコン, 男 が含まれている画像&#10;&#10;自動的に生成された説明">
            <a:extLst>
              <a:ext uri="{FF2B5EF4-FFF2-40B4-BE49-F238E27FC236}">
                <a16:creationId xmlns:a16="http://schemas.microsoft.com/office/drawing/2014/main" id="{84FE2578-3D21-0A2C-54E5-5DFC2B232EB2}"/>
              </a:ext>
            </a:extLst>
          </p:cNvPr>
          <p:cNvPicPr>
            <a:picLocks noChangeAspect="1"/>
          </p:cNvPicPr>
          <p:nvPr/>
        </p:nvPicPr>
        <p:blipFill rotWithShape="1">
          <a:blip r:embed="rId2">
            <a:extLst>
              <a:ext uri="{28A0092B-C50C-407E-A947-70E740481C1C}">
                <a14:useLocalDpi xmlns:a14="http://schemas.microsoft.com/office/drawing/2010/main" val="0"/>
              </a:ext>
            </a:extLst>
          </a:blip>
          <a:srcRect l="15049" r="20449"/>
          <a:stretch/>
        </p:blipFill>
        <p:spPr>
          <a:xfrm>
            <a:off x="5556584" y="0"/>
            <a:ext cx="6635416" cy="6858000"/>
          </a:xfrm>
          <a:prstGeom prst="rect">
            <a:avLst/>
          </a:prstGeom>
        </p:spPr>
      </p:pic>
      <p:pic>
        <p:nvPicPr>
          <p:cNvPr id="13" name="図 12" descr="挿絵 が含まれている画像&#10;&#10;自動的に生成された説明">
            <a:extLst>
              <a:ext uri="{FF2B5EF4-FFF2-40B4-BE49-F238E27FC236}">
                <a16:creationId xmlns:a16="http://schemas.microsoft.com/office/drawing/2014/main" id="{58E898FF-C812-6819-1B8B-1DA9D8BB40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318" y="3922281"/>
            <a:ext cx="1576038" cy="439008"/>
          </a:xfrm>
          <a:prstGeom prst="rect">
            <a:avLst/>
          </a:prstGeom>
        </p:spPr>
      </p:pic>
      <p:sp>
        <p:nvSpPr>
          <p:cNvPr id="16" name="テキスト ボックス 15">
            <a:extLst>
              <a:ext uri="{FF2B5EF4-FFF2-40B4-BE49-F238E27FC236}">
                <a16:creationId xmlns:a16="http://schemas.microsoft.com/office/drawing/2014/main" id="{8EC3472D-50DE-D195-2345-7BEEBDA8D0E9}"/>
              </a:ext>
            </a:extLst>
          </p:cNvPr>
          <p:cNvSpPr txBox="1"/>
          <p:nvPr/>
        </p:nvSpPr>
        <p:spPr>
          <a:xfrm>
            <a:off x="698207" y="2219448"/>
            <a:ext cx="4523497" cy="1077218"/>
          </a:xfrm>
          <a:prstGeom prst="rect">
            <a:avLst/>
          </a:prstGeom>
          <a:noFill/>
        </p:spPr>
        <p:txBody>
          <a:bodyPr wrap="square" rtlCol="0">
            <a:spAutoFit/>
          </a:bodyPr>
          <a:lstStyle/>
          <a:p>
            <a:r>
              <a:rPr lang="ja-JP" altLang="en-US" sz="3200" b="1" dirty="0">
                <a:solidFill>
                  <a:schemeClr val="bg1"/>
                </a:solidFill>
                <a:latin typeface="メイリオ" panose="020B0604030504040204" pitchFamily="50" charset="-128"/>
                <a:ea typeface="メイリオ" panose="020B0604030504040204" pitchFamily="50" charset="-128"/>
              </a:rPr>
              <a:t>人材採用における</a:t>
            </a:r>
            <a:endParaRPr lang="en-US" altLang="ja-JP" sz="3200" b="1" dirty="0">
              <a:solidFill>
                <a:schemeClr val="bg1"/>
              </a:solidFill>
              <a:latin typeface="メイリオ" panose="020B0604030504040204" pitchFamily="50" charset="-128"/>
              <a:ea typeface="メイリオ" panose="020B0604030504040204" pitchFamily="50" charset="-128"/>
            </a:endParaRPr>
          </a:p>
          <a:p>
            <a:r>
              <a:rPr lang="ja-JP" altLang="en-US" sz="3200" b="1" dirty="0">
                <a:solidFill>
                  <a:schemeClr val="bg1"/>
                </a:solidFill>
                <a:latin typeface="メイリオ" panose="020B0604030504040204" pitchFamily="50" charset="-128"/>
                <a:ea typeface="メイリオ" panose="020B0604030504040204" pitchFamily="50" charset="-128"/>
              </a:rPr>
              <a:t>当社サービスのご案内</a:t>
            </a:r>
          </a:p>
        </p:txBody>
      </p:sp>
      <p:sp>
        <p:nvSpPr>
          <p:cNvPr id="3" name="正方形/長方形 2">
            <a:extLst>
              <a:ext uri="{FF2B5EF4-FFF2-40B4-BE49-F238E27FC236}">
                <a16:creationId xmlns:a16="http://schemas.microsoft.com/office/drawing/2014/main" id="{5E0E776F-10FC-065B-8F99-01EEC8D4E06C}"/>
              </a:ext>
            </a:extLst>
          </p:cNvPr>
          <p:cNvSpPr/>
          <p:nvPr/>
        </p:nvSpPr>
        <p:spPr>
          <a:xfrm>
            <a:off x="5556584" y="0"/>
            <a:ext cx="6635416" cy="6858000"/>
          </a:xfrm>
          <a:prstGeom prst="rect">
            <a:avLst/>
          </a:prstGeom>
          <a:solidFill>
            <a:srgbClr val="0070C0">
              <a:alpha val="4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66182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a:extLst>
              <a:ext uri="{FF2B5EF4-FFF2-40B4-BE49-F238E27FC236}">
                <a16:creationId xmlns:a16="http://schemas.microsoft.com/office/drawing/2014/main" id="{79AECC16-6D52-27E0-F7ED-671AB5B5149A}"/>
              </a:ext>
            </a:extLst>
          </p:cNvPr>
          <p:cNvSpPr/>
          <p:nvPr/>
        </p:nvSpPr>
        <p:spPr>
          <a:xfrm>
            <a:off x="0" y="434172"/>
            <a:ext cx="12192000" cy="624335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a:extLst>
              <a:ext uri="{FF2B5EF4-FFF2-40B4-BE49-F238E27FC236}">
                <a16:creationId xmlns:a16="http://schemas.microsoft.com/office/drawing/2014/main" id="{7E9B5D89-5EB4-D6DD-900A-99AAA340F32C}"/>
              </a:ext>
            </a:extLst>
          </p:cNvPr>
          <p:cNvPicPr>
            <a:picLocks noChangeAspect="1"/>
          </p:cNvPicPr>
          <p:nvPr/>
        </p:nvPicPr>
        <p:blipFill>
          <a:blip r:embed="rId2"/>
          <a:stretch>
            <a:fillRect/>
          </a:stretch>
        </p:blipFill>
        <p:spPr>
          <a:xfrm>
            <a:off x="6181985" y="859266"/>
            <a:ext cx="5805322" cy="1661052"/>
          </a:xfrm>
          <a:prstGeom prst="rect">
            <a:avLst/>
          </a:prstGeom>
        </p:spPr>
      </p:pic>
      <p:pic>
        <p:nvPicPr>
          <p:cNvPr id="31" name="図 30">
            <a:extLst>
              <a:ext uri="{FF2B5EF4-FFF2-40B4-BE49-F238E27FC236}">
                <a16:creationId xmlns:a16="http://schemas.microsoft.com/office/drawing/2014/main" id="{7FE9A7AB-F1CC-3359-56BF-3745F770D985}"/>
              </a:ext>
            </a:extLst>
          </p:cNvPr>
          <p:cNvPicPr>
            <a:picLocks noChangeAspect="1"/>
          </p:cNvPicPr>
          <p:nvPr/>
        </p:nvPicPr>
        <p:blipFill>
          <a:blip r:embed="rId3"/>
          <a:stretch>
            <a:fillRect/>
          </a:stretch>
        </p:blipFill>
        <p:spPr>
          <a:xfrm>
            <a:off x="6191929" y="4779547"/>
            <a:ext cx="5795378" cy="1661052"/>
          </a:xfrm>
          <a:prstGeom prst="rect">
            <a:avLst/>
          </a:prstGeom>
        </p:spPr>
      </p:pic>
      <p:pic>
        <p:nvPicPr>
          <p:cNvPr id="27" name="図 26">
            <a:extLst>
              <a:ext uri="{FF2B5EF4-FFF2-40B4-BE49-F238E27FC236}">
                <a16:creationId xmlns:a16="http://schemas.microsoft.com/office/drawing/2014/main" id="{9A24DCD8-E248-3E44-F469-3F9128E28416}"/>
              </a:ext>
            </a:extLst>
          </p:cNvPr>
          <p:cNvPicPr>
            <a:picLocks noChangeAspect="1"/>
          </p:cNvPicPr>
          <p:nvPr/>
        </p:nvPicPr>
        <p:blipFill>
          <a:blip r:embed="rId4"/>
          <a:stretch>
            <a:fillRect/>
          </a:stretch>
        </p:blipFill>
        <p:spPr>
          <a:xfrm>
            <a:off x="185443" y="2828621"/>
            <a:ext cx="5785426" cy="1669461"/>
          </a:xfrm>
          <a:prstGeom prst="rect">
            <a:avLst/>
          </a:prstGeom>
        </p:spPr>
      </p:pic>
      <p:pic>
        <p:nvPicPr>
          <p:cNvPr id="7" name="図 6">
            <a:extLst>
              <a:ext uri="{FF2B5EF4-FFF2-40B4-BE49-F238E27FC236}">
                <a16:creationId xmlns:a16="http://schemas.microsoft.com/office/drawing/2014/main" id="{9CB740F9-8DE8-FA66-7788-FF63C262C9BB}"/>
              </a:ext>
            </a:extLst>
          </p:cNvPr>
          <p:cNvPicPr>
            <a:picLocks noChangeAspect="1"/>
          </p:cNvPicPr>
          <p:nvPr/>
        </p:nvPicPr>
        <p:blipFill>
          <a:blip r:embed="rId5"/>
          <a:stretch>
            <a:fillRect/>
          </a:stretch>
        </p:blipFill>
        <p:spPr>
          <a:xfrm>
            <a:off x="185443" y="4779547"/>
            <a:ext cx="5785428" cy="1661053"/>
          </a:xfrm>
          <a:prstGeom prst="rect">
            <a:avLst/>
          </a:prstGeom>
        </p:spPr>
      </p:pic>
      <p:pic>
        <p:nvPicPr>
          <p:cNvPr id="6" name="図 5">
            <a:extLst>
              <a:ext uri="{FF2B5EF4-FFF2-40B4-BE49-F238E27FC236}">
                <a16:creationId xmlns:a16="http://schemas.microsoft.com/office/drawing/2014/main" id="{0D648BBA-245C-BA5C-91B5-63FD9C5F7C5B}"/>
              </a:ext>
            </a:extLst>
          </p:cNvPr>
          <p:cNvPicPr>
            <a:picLocks noChangeAspect="1"/>
          </p:cNvPicPr>
          <p:nvPr/>
        </p:nvPicPr>
        <p:blipFill>
          <a:blip r:embed="rId6"/>
          <a:stretch>
            <a:fillRect/>
          </a:stretch>
        </p:blipFill>
        <p:spPr>
          <a:xfrm>
            <a:off x="6191930" y="2828621"/>
            <a:ext cx="5805323" cy="1661052"/>
          </a:xfrm>
          <a:prstGeom prst="rect">
            <a:avLst/>
          </a:prstGeom>
        </p:spPr>
      </p:pic>
      <p:pic>
        <p:nvPicPr>
          <p:cNvPr id="9" name="図 8">
            <a:extLst>
              <a:ext uri="{FF2B5EF4-FFF2-40B4-BE49-F238E27FC236}">
                <a16:creationId xmlns:a16="http://schemas.microsoft.com/office/drawing/2014/main" id="{D13379CD-7DE4-B847-37BB-B732E80626A8}"/>
              </a:ext>
            </a:extLst>
          </p:cNvPr>
          <p:cNvPicPr>
            <a:picLocks noChangeAspect="1"/>
          </p:cNvPicPr>
          <p:nvPr/>
        </p:nvPicPr>
        <p:blipFill>
          <a:blip r:embed="rId7"/>
          <a:stretch>
            <a:fillRect/>
          </a:stretch>
        </p:blipFill>
        <p:spPr>
          <a:xfrm>
            <a:off x="185445" y="860159"/>
            <a:ext cx="5785427" cy="1661053"/>
          </a:xfrm>
          <a:prstGeom prst="rect">
            <a:avLst/>
          </a:prstGeom>
        </p:spPr>
      </p:pic>
      <p:sp>
        <p:nvSpPr>
          <p:cNvPr id="4" name="正方形/長方形 3">
            <a:extLst>
              <a:ext uri="{FF2B5EF4-FFF2-40B4-BE49-F238E27FC236}">
                <a16:creationId xmlns:a16="http://schemas.microsoft.com/office/drawing/2014/main" id="{CD3CCFA6-9A77-F8F7-DE24-81ED41C0EE57}"/>
              </a:ext>
            </a:extLst>
          </p:cNvPr>
          <p:cNvSpPr/>
          <p:nvPr/>
        </p:nvSpPr>
        <p:spPr>
          <a:xfrm>
            <a:off x="0" y="-4981"/>
            <a:ext cx="12192000" cy="439153"/>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D433F09C-20A8-2927-B796-C5E8DE989D50}"/>
              </a:ext>
            </a:extLst>
          </p:cNvPr>
          <p:cNvSpPr/>
          <p:nvPr/>
        </p:nvSpPr>
        <p:spPr>
          <a:xfrm>
            <a:off x="0" y="6677526"/>
            <a:ext cx="12192000" cy="180474"/>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E8BE66AF-21F6-B925-5353-41C9B7823D91}"/>
              </a:ext>
            </a:extLst>
          </p:cNvPr>
          <p:cNvSpPr txBox="1"/>
          <p:nvPr/>
        </p:nvSpPr>
        <p:spPr>
          <a:xfrm>
            <a:off x="1" y="78665"/>
            <a:ext cx="12191998" cy="307777"/>
          </a:xfrm>
          <a:prstGeom prst="rect">
            <a:avLst/>
          </a:prstGeom>
          <a:noFill/>
        </p:spPr>
        <p:txBody>
          <a:bodyPr wrap="square" rtlCol="0">
            <a:spAutoFit/>
          </a:bodyPr>
          <a:lstStyle/>
          <a:p>
            <a:pPr algn="ctr"/>
            <a:r>
              <a:rPr lang="en-US" altLang="ja-JP" sz="1400" b="1" dirty="0">
                <a:solidFill>
                  <a:schemeClr val="bg1"/>
                </a:solidFill>
                <a:latin typeface="メイリオ" panose="020B0604030504040204" pitchFamily="50" charset="-128"/>
                <a:ea typeface="メイリオ" panose="020B0604030504040204" pitchFamily="50" charset="-128"/>
              </a:rPr>
              <a:t>05.</a:t>
            </a:r>
            <a:r>
              <a:rPr lang="ja-JP" altLang="en-US" sz="1400" b="1" dirty="0">
                <a:solidFill>
                  <a:schemeClr val="bg1"/>
                </a:solidFill>
                <a:latin typeface="メイリオ" panose="020B0604030504040204" pitchFamily="50" charset="-128"/>
                <a:ea typeface="メイリオ" panose="020B0604030504040204" pitchFamily="50" charset="-128"/>
              </a:rPr>
              <a:t> ご利用の効果 ・実績紹介（</a:t>
            </a:r>
            <a:r>
              <a:rPr lang="en-US" altLang="ja-JP" sz="1400" b="1" dirty="0">
                <a:solidFill>
                  <a:schemeClr val="bg1"/>
                </a:solidFill>
                <a:latin typeface="メイリオ" panose="020B0604030504040204" pitchFamily="50" charset="-128"/>
                <a:ea typeface="メイリオ" panose="020B0604030504040204" pitchFamily="50" charset="-128"/>
              </a:rPr>
              <a:t>2</a:t>
            </a:r>
            <a:r>
              <a:rPr lang="ja-JP" altLang="en-US" sz="1400" b="1" dirty="0">
                <a:solidFill>
                  <a:schemeClr val="bg1"/>
                </a:solidFill>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1368146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008D1692-9619-49E5-17DB-D0ABC4D63F26}"/>
              </a:ext>
            </a:extLst>
          </p:cNvPr>
          <p:cNvSpPr/>
          <p:nvPr/>
        </p:nvSpPr>
        <p:spPr>
          <a:xfrm>
            <a:off x="0" y="0"/>
            <a:ext cx="12192000" cy="439153"/>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lumMod val="50000"/>
                  <a:lumOff val="50000"/>
                </a:schemeClr>
              </a:solidFill>
            </a:endParaRPr>
          </a:p>
        </p:txBody>
      </p:sp>
      <p:sp>
        <p:nvSpPr>
          <p:cNvPr id="7" name="正方形/長方形 6">
            <a:extLst>
              <a:ext uri="{FF2B5EF4-FFF2-40B4-BE49-F238E27FC236}">
                <a16:creationId xmlns:a16="http://schemas.microsoft.com/office/drawing/2014/main" id="{5E8B0279-9460-D34A-FB95-3B2DB3C4751E}"/>
              </a:ext>
            </a:extLst>
          </p:cNvPr>
          <p:cNvSpPr/>
          <p:nvPr/>
        </p:nvSpPr>
        <p:spPr>
          <a:xfrm>
            <a:off x="0" y="6677526"/>
            <a:ext cx="12192000" cy="180474"/>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lumMod val="50000"/>
                  <a:lumOff val="50000"/>
                </a:schemeClr>
              </a:solidFill>
            </a:endParaRPr>
          </a:p>
        </p:txBody>
      </p:sp>
      <p:sp>
        <p:nvSpPr>
          <p:cNvPr id="8" name="テキスト ボックス 7">
            <a:extLst>
              <a:ext uri="{FF2B5EF4-FFF2-40B4-BE49-F238E27FC236}">
                <a16:creationId xmlns:a16="http://schemas.microsoft.com/office/drawing/2014/main" id="{03634D6F-AD89-0E90-B40A-70C5068FEBDB}"/>
              </a:ext>
            </a:extLst>
          </p:cNvPr>
          <p:cNvSpPr txBox="1"/>
          <p:nvPr/>
        </p:nvSpPr>
        <p:spPr>
          <a:xfrm>
            <a:off x="1" y="78665"/>
            <a:ext cx="12191998" cy="307777"/>
          </a:xfrm>
          <a:prstGeom prst="rect">
            <a:avLst/>
          </a:prstGeom>
          <a:noFill/>
        </p:spPr>
        <p:txBody>
          <a:bodyPr wrap="square" rtlCol="0">
            <a:spAutoFit/>
          </a:bodyPr>
          <a:lstStyle/>
          <a:p>
            <a:pPr algn="ctr"/>
            <a:r>
              <a:rPr lang="ja-JP" altLang="en-US" sz="1400" b="1" dirty="0">
                <a:solidFill>
                  <a:schemeClr val="bg1"/>
                </a:solidFill>
                <a:latin typeface="メイリオ" panose="020B0604030504040204" pitchFamily="50" charset="-128"/>
                <a:ea typeface="メイリオ" panose="020B0604030504040204" pitchFamily="50" charset="-128"/>
              </a:rPr>
              <a:t>はじめに</a:t>
            </a:r>
          </a:p>
        </p:txBody>
      </p:sp>
      <p:sp>
        <p:nvSpPr>
          <p:cNvPr id="10" name="正方形/長方形 9">
            <a:extLst>
              <a:ext uri="{FF2B5EF4-FFF2-40B4-BE49-F238E27FC236}">
                <a16:creationId xmlns:a16="http://schemas.microsoft.com/office/drawing/2014/main" id="{EE41D65E-3CAE-7144-1BDE-84F14CE87349}"/>
              </a:ext>
            </a:extLst>
          </p:cNvPr>
          <p:cNvSpPr/>
          <p:nvPr/>
        </p:nvSpPr>
        <p:spPr>
          <a:xfrm>
            <a:off x="0" y="442131"/>
            <a:ext cx="12192000" cy="37601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6">
            <a:extLst>
              <a:ext uri="{FF2B5EF4-FFF2-40B4-BE49-F238E27FC236}">
                <a16:creationId xmlns:a16="http://schemas.microsoft.com/office/drawing/2014/main" id="{F6B9D289-CDA0-D143-5897-57CEBB922D87}"/>
              </a:ext>
            </a:extLst>
          </p:cNvPr>
          <p:cNvSpPr>
            <a:spLocks noGrp="1"/>
          </p:cNvSpPr>
          <p:nvPr>
            <p:ph type="title"/>
          </p:nvPr>
        </p:nvSpPr>
        <p:spPr>
          <a:xfrm>
            <a:off x="1" y="511541"/>
            <a:ext cx="12192000" cy="237195"/>
          </a:xfrm>
        </p:spPr>
        <p:txBody>
          <a:bodyPr>
            <a:normAutofit fontScale="90000"/>
          </a:bodyPr>
          <a:lstStyle/>
          <a:p>
            <a:pPr algn="ctr"/>
            <a:r>
              <a:rPr lang="ja-JP" altLang="en-US" sz="1100" b="1" dirty="0">
                <a:latin typeface="メイリオ" panose="020B0604030504040204" pitchFamily="50" charset="-128"/>
                <a:ea typeface="メイリオ" panose="020B0604030504040204" pitchFamily="50" charset="-128"/>
              </a:rPr>
              <a:t>目次</a:t>
            </a:r>
          </a:p>
        </p:txBody>
      </p:sp>
      <p:sp>
        <p:nvSpPr>
          <p:cNvPr id="11" name="テキスト ボックス 10">
            <a:extLst>
              <a:ext uri="{FF2B5EF4-FFF2-40B4-BE49-F238E27FC236}">
                <a16:creationId xmlns:a16="http://schemas.microsoft.com/office/drawing/2014/main" id="{DFFDA20A-EEB2-F55C-C986-E66AB7BCF58E}"/>
              </a:ext>
            </a:extLst>
          </p:cNvPr>
          <p:cNvSpPr txBox="1"/>
          <p:nvPr/>
        </p:nvSpPr>
        <p:spPr>
          <a:xfrm>
            <a:off x="4145141" y="1198165"/>
            <a:ext cx="3901717" cy="4753966"/>
          </a:xfrm>
          <a:prstGeom prst="rect">
            <a:avLst/>
          </a:prstGeom>
          <a:noFill/>
        </p:spPr>
        <p:txBody>
          <a:bodyPr wrap="square" lIns="33231" tIns="33231" rIns="33231" bIns="33231" rtlCol="0" anchor="ctr">
            <a:noAutofit/>
          </a:bodyPr>
          <a:lstStyle/>
          <a:p>
            <a:pPr>
              <a:lnSpc>
                <a:spcPct val="150000"/>
              </a:lnSpc>
              <a:spcAft>
                <a:spcPts val="369"/>
              </a:spcAft>
              <a:buClr>
                <a:schemeClr val="tx1"/>
              </a:buClr>
            </a:pPr>
            <a:r>
              <a:rPr kumimoji="1" lang="en-US" altLang="ja-JP" sz="1600" b="1" dirty="0">
                <a:latin typeface="メイリオ" panose="020B0604030504040204" pitchFamily="50" charset="-128"/>
                <a:ea typeface="メイリオ" panose="020B0604030504040204" pitchFamily="50" charset="-128"/>
              </a:rPr>
              <a:t>01.</a:t>
            </a:r>
            <a:r>
              <a:rPr kumimoji="1" lang="ja-JP" altLang="en-US" sz="1600" b="1" dirty="0">
                <a:latin typeface="メイリオ" panose="020B0604030504040204" pitchFamily="50" charset="-128"/>
                <a:ea typeface="メイリオ" panose="020B0604030504040204" pitchFamily="50" charset="-128"/>
              </a:rPr>
              <a:t>サービス概要</a:t>
            </a:r>
            <a:r>
              <a:rPr lang="ja-JP" altLang="en-US" sz="1600" b="1" dirty="0">
                <a:latin typeface="メイリオ" panose="020B0604030504040204" pitchFamily="50" charset="-128"/>
                <a:ea typeface="メイリオ" panose="020B0604030504040204" pitchFamily="50" charset="-128"/>
              </a:rPr>
              <a:t>  </a:t>
            </a:r>
            <a:endParaRPr lang="en-US" altLang="ja-JP" sz="1600" b="1" dirty="0">
              <a:latin typeface="メイリオ" panose="020B0604030504040204" pitchFamily="50" charset="-128"/>
              <a:ea typeface="メイリオ" panose="020B0604030504040204" pitchFamily="50" charset="-128"/>
            </a:endParaRPr>
          </a:p>
          <a:p>
            <a:pPr>
              <a:lnSpc>
                <a:spcPct val="150000"/>
              </a:lnSpc>
              <a:spcAft>
                <a:spcPts val="369"/>
              </a:spcAft>
              <a:buClr>
                <a:schemeClr val="tx1"/>
              </a:buClr>
            </a:pPr>
            <a:r>
              <a:rPr kumimoji="1" lang="ja-JP" altLang="en-US" sz="1000" dirty="0">
                <a:solidFill>
                  <a:schemeClr val="tx1"/>
                </a:solidFill>
                <a:latin typeface="メイリオ" panose="020B0604030504040204" pitchFamily="50" charset="-128"/>
                <a:ea typeface="メイリオ" panose="020B0604030504040204" pitchFamily="50" charset="-128"/>
              </a:rPr>
              <a:t>　　　サービスのポイント </a:t>
            </a:r>
            <a:r>
              <a:rPr lang="ja-JP" altLang="en-US" sz="1000" dirty="0">
                <a:latin typeface="メイリオ" panose="020B0604030504040204" pitchFamily="50" charset="-128"/>
                <a:ea typeface="メイリオ" panose="020B0604030504040204" pitchFamily="50" charset="-128"/>
              </a:rPr>
              <a:t>／  </a:t>
            </a:r>
            <a:r>
              <a:rPr kumimoji="1" lang="ja-JP" altLang="en-US" sz="1000" dirty="0">
                <a:solidFill>
                  <a:schemeClr val="tx1"/>
                </a:solidFill>
                <a:latin typeface="メイリオ" panose="020B0604030504040204" pitchFamily="50" charset="-128"/>
                <a:ea typeface="メイリオ" panose="020B0604030504040204" pitchFamily="50" charset="-128"/>
              </a:rPr>
              <a:t>選ばれる理由 ／  解決できる課題</a:t>
            </a:r>
            <a:endParaRPr kumimoji="1" lang="en-US" altLang="ja-JP" sz="1000" dirty="0">
              <a:solidFill>
                <a:schemeClr val="tx1"/>
              </a:solidFill>
              <a:latin typeface="メイリオ" panose="020B0604030504040204" pitchFamily="50" charset="-128"/>
              <a:ea typeface="メイリオ" panose="020B0604030504040204" pitchFamily="50" charset="-128"/>
            </a:endParaRPr>
          </a:p>
          <a:p>
            <a:pPr>
              <a:lnSpc>
                <a:spcPct val="150000"/>
              </a:lnSpc>
              <a:spcAft>
                <a:spcPts val="369"/>
              </a:spcAft>
              <a:buClr>
                <a:schemeClr val="tx1"/>
              </a:buClr>
            </a:pPr>
            <a:endParaRPr lang="en-US" altLang="ja-JP" sz="800" dirty="0">
              <a:latin typeface="メイリオ" panose="020B0604030504040204" pitchFamily="50" charset="-128"/>
              <a:ea typeface="メイリオ" panose="020B0604030504040204" pitchFamily="50" charset="-128"/>
            </a:endParaRPr>
          </a:p>
          <a:p>
            <a:pPr>
              <a:lnSpc>
                <a:spcPct val="150000"/>
              </a:lnSpc>
              <a:spcAft>
                <a:spcPts val="369"/>
              </a:spcAft>
              <a:buClr>
                <a:schemeClr val="tx1"/>
              </a:buClr>
            </a:pPr>
            <a:r>
              <a:rPr kumimoji="1" lang="en-US" altLang="ja-JP" sz="1600" b="1" dirty="0">
                <a:latin typeface="メイリオ" panose="020B0604030504040204" pitchFamily="50" charset="-128"/>
                <a:ea typeface="メイリオ" panose="020B0604030504040204" pitchFamily="50" charset="-128"/>
              </a:rPr>
              <a:t>02.</a:t>
            </a:r>
            <a:r>
              <a:rPr kumimoji="1" lang="ja-JP" altLang="en-US" sz="1600" b="1" dirty="0">
                <a:latin typeface="メイリオ" panose="020B0604030504040204" pitchFamily="50" charset="-128"/>
                <a:ea typeface="メイリオ" panose="020B0604030504040204" pitchFamily="50" charset="-128"/>
              </a:rPr>
              <a:t>プラン紹介</a:t>
            </a:r>
            <a:r>
              <a:rPr lang="ja-JP" altLang="en-US" sz="1600" b="1" dirty="0">
                <a:latin typeface="メイリオ" panose="020B0604030504040204" pitchFamily="50" charset="-128"/>
                <a:ea typeface="メイリオ" panose="020B0604030504040204" pitchFamily="50" charset="-128"/>
              </a:rPr>
              <a:t>・</a:t>
            </a:r>
            <a:r>
              <a:rPr kumimoji="1" lang="ja-JP" altLang="en-US" sz="1600" b="1" dirty="0">
                <a:latin typeface="メイリオ" panose="020B0604030504040204" pitchFamily="50" charset="-128"/>
                <a:ea typeface="メイリオ" panose="020B0604030504040204" pitchFamily="50" charset="-128"/>
              </a:rPr>
              <a:t>利用料金  </a:t>
            </a:r>
            <a:endParaRPr kumimoji="1" lang="en-US" altLang="ja-JP" sz="1600" b="1" dirty="0">
              <a:latin typeface="メイリオ" panose="020B0604030504040204" pitchFamily="50" charset="-128"/>
              <a:ea typeface="メイリオ" panose="020B0604030504040204" pitchFamily="50" charset="-128"/>
            </a:endParaRPr>
          </a:p>
          <a:p>
            <a:pPr>
              <a:lnSpc>
                <a:spcPct val="150000"/>
              </a:lnSpc>
              <a:spcAft>
                <a:spcPts val="369"/>
              </a:spcAft>
              <a:buClr>
                <a:schemeClr val="tx1"/>
              </a:buClr>
            </a:pPr>
            <a:r>
              <a:rPr kumimoji="1" lang="ja-JP" altLang="en-US" sz="1000" dirty="0">
                <a:latin typeface="メイリオ" panose="020B0604030504040204" pitchFamily="50" charset="-128"/>
                <a:ea typeface="メイリオ" panose="020B0604030504040204" pitchFamily="50" charset="-128"/>
              </a:rPr>
              <a:t>　　　ハイブリットプラン</a:t>
            </a:r>
            <a:r>
              <a:rPr lang="ja-JP" altLang="en-US" sz="1000" dirty="0">
                <a:latin typeface="メイリオ" panose="020B0604030504040204" pitchFamily="50" charset="-128"/>
                <a:ea typeface="メイリオ" panose="020B0604030504040204" pitchFamily="50" charset="-128"/>
              </a:rPr>
              <a:t>  ／  </a:t>
            </a:r>
            <a:r>
              <a:rPr kumimoji="1" lang="ja-JP" altLang="en-US" sz="1000" dirty="0">
                <a:latin typeface="メイリオ" panose="020B0604030504040204" pitchFamily="50" charset="-128"/>
                <a:ea typeface="メイリオ" panose="020B0604030504040204" pitchFamily="50" charset="-128"/>
              </a:rPr>
              <a:t>広告特化型プラン</a:t>
            </a:r>
            <a:endParaRPr kumimoji="1" lang="en-US" altLang="ja-JP" sz="1000" dirty="0">
              <a:latin typeface="メイリオ" panose="020B0604030504040204" pitchFamily="50" charset="-128"/>
              <a:ea typeface="メイリオ" panose="020B0604030504040204" pitchFamily="50" charset="-128"/>
            </a:endParaRPr>
          </a:p>
          <a:p>
            <a:pPr>
              <a:lnSpc>
                <a:spcPct val="150000"/>
              </a:lnSpc>
              <a:spcAft>
                <a:spcPts val="369"/>
              </a:spcAft>
              <a:buClr>
                <a:schemeClr val="tx1"/>
              </a:buClr>
            </a:pPr>
            <a:endParaRPr kumimoji="1" lang="en-US" altLang="ja-JP" sz="800" dirty="0">
              <a:latin typeface="メイリオ" panose="020B0604030504040204" pitchFamily="50" charset="-128"/>
              <a:ea typeface="メイリオ" panose="020B0604030504040204" pitchFamily="50" charset="-128"/>
            </a:endParaRPr>
          </a:p>
          <a:p>
            <a:pPr>
              <a:lnSpc>
                <a:spcPct val="150000"/>
              </a:lnSpc>
              <a:spcAft>
                <a:spcPts val="369"/>
              </a:spcAft>
              <a:buClr>
                <a:schemeClr val="tx1"/>
              </a:buClr>
            </a:pPr>
            <a:r>
              <a:rPr kumimoji="1" lang="en-US" altLang="ja-JP" sz="1600" b="1" dirty="0">
                <a:latin typeface="メイリオ" panose="020B0604030504040204" pitchFamily="50" charset="-128"/>
                <a:ea typeface="メイリオ" panose="020B0604030504040204" pitchFamily="50" charset="-128"/>
              </a:rPr>
              <a:t>03.</a:t>
            </a:r>
            <a:r>
              <a:rPr kumimoji="1" lang="ja-JP" altLang="en-US" sz="1600" b="1" dirty="0">
                <a:latin typeface="メイリオ" panose="020B0604030504040204" pitchFamily="50" charset="-128"/>
                <a:ea typeface="メイリオ" panose="020B0604030504040204" pitchFamily="50" charset="-128"/>
              </a:rPr>
              <a:t>他社との比較</a:t>
            </a:r>
            <a:endParaRPr kumimoji="1" lang="en-US" altLang="ja-JP" sz="1600" b="1" dirty="0">
              <a:latin typeface="メイリオ" panose="020B0604030504040204" pitchFamily="50" charset="-128"/>
              <a:ea typeface="メイリオ" panose="020B0604030504040204" pitchFamily="50" charset="-128"/>
            </a:endParaRPr>
          </a:p>
          <a:p>
            <a:pPr>
              <a:lnSpc>
                <a:spcPct val="150000"/>
              </a:lnSpc>
              <a:spcAft>
                <a:spcPts val="369"/>
              </a:spcAft>
              <a:buClr>
                <a:schemeClr val="tx1"/>
              </a:buClr>
            </a:pPr>
            <a:endParaRPr kumimoji="1" lang="en-US" altLang="ja-JP" sz="1050" b="1" dirty="0">
              <a:latin typeface="メイリオ" panose="020B0604030504040204" pitchFamily="50" charset="-128"/>
              <a:ea typeface="メイリオ" panose="020B0604030504040204" pitchFamily="50" charset="-128"/>
            </a:endParaRPr>
          </a:p>
          <a:p>
            <a:pPr>
              <a:lnSpc>
                <a:spcPct val="150000"/>
              </a:lnSpc>
              <a:spcAft>
                <a:spcPts val="369"/>
              </a:spcAft>
              <a:buClr>
                <a:schemeClr val="tx1"/>
              </a:buClr>
            </a:pPr>
            <a:r>
              <a:rPr kumimoji="1" lang="en-US" altLang="ja-JP" sz="1600" b="1" dirty="0">
                <a:latin typeface="メイリオ" panose="020B0604030504040204" pitchFamily="50" charset="-128"/>
                <a:ea typeface="メイリオ" panose="020B0604030504040204" pitchFamily="50" charset="-128"/>
              </a:rPr>
              <a:t>04.</a:t>
            </a:r>
            <a:r>
              <a:rPr kumimoji="1" lang="ja-JP" altLang="en-US" sz="1600" b="1" dirty="0">
                <a:latin typeface="メイリオ" panose="020B0604030504040204" pitchFamily="50" charset="-128"/>
                <a:ea typeface="メイリオ" panose="020B0604030504040204" pitchFamily="50" charset="-128"/>
              </a:rPr>
              <a:t>ご利用について</a:t>
            </a:r>
            <a:endParaRPr kumimoji="1" lang="en-US" altLang="ja-JP" sz="1600" b="1" dirty="0">
              <a:latin typeface="メイリオ" panose="020B0604030504040204" pitchFamily="50" charset="-128"/>
              <a:ea typeface="メイリオ" panose="020B0604030504040204" pitchFamily="50" charset="-128"/>
            </a:endParaRPr>
          </a:p>
          <a:p>
            <a:pPr>
              <a:lnSpc>
                <a:spcPct val="150000"/>
              </a:lnSpc>
              <a:spcAft>
                <a:spcPts val="369"/>
              </a:spcAft>
              <a:buClr>
                <a:schemeClr val="tx1"/>
              </a:buClr>
            </a:pPr>
            <a:r>
              <a:rPr kumimoji="1" lang="ja-JP" altLang="en-US" sz="1050" dirty="0">
                <a:latin typeface="メイリオ" panose="020B0604030504040204" pitchFamily="50" charset="-128"/>
                <a:ea typeface="メイリオ" panose="020B0604030504040204" pitchFamily="50" charset="-128"/>
              </a:rPr>
              <a:t>       ご利用までの流れ</a:t>
            </a:r>
            <a:r>
              <a:rPr lang="ja-JP" altLang="en-US" sz="1050" dirty="0">
                <a:latin typeface="メイリオ" panose="020B0604030504040204" pitchFamily="50" charset="-128"/>
                <a:ea typeface="メイリオ" panose="020B0604030504040204" pitchFamily="50" charset="-128"/>
              </a:rPr>
              <a:t>  ／  お問い合わせ先</a:t>
            </a:r>
            <a:endParaRPr lang="en-US" altLang="ja-JP" sz="1050" dirty="0">
              <a:latin typeface="メイリオ" panose="020B0604030504040204" pitchFamily="50" charset="-128"/>
              <a:ea typeface="メイリオ" panose="020B0604030504040204" pitchFamily="50" charset="-128"/>
            </a:endParaRPr>
          </a:p>
          <a:p>
            <a:pPr>
              <a:lnSpc>
                <a:spcPct val="150000"/>
              </a:lnSpc>
              <a:spcAft>
                <a:spcPts val="369"/>
              </a:spcAft>
              <a:buClr>
                <a:schemeClr val="tx1"/>
              </a:buClr>
            </a:pPr>
            <a:endParaRPr kumimoji="1" lang="en-US" altLang="ja-JP" sz="1050" b="1" dirty="0">
              <a:latin typeface="メイリオ" panose="020B0604030504040204" pitchFamily="50" charset="-128"/>
              <a:ea typeface="メイリオ" panose="020B0604030504040204" pitchFamily="50" charset="-128"/>
            </a:endParaRPr>
          </a:p>
          <a:p>
            <a:pPr>
              <a:lnSpc>
                <a:spcPct val="150000"/>
              </a:lnSpc>
              <a:spcAft>
                <a:spcPts val="369"/>
              </a:spcAft>
              <a:buClr>
                <a:schemeClr val="tx1"/>
              </a:buClr>
            </a:pPr>
            <a:r>
              <a:rPr kumimoji="1" lang="en-US" altLang="ja-JP" sz="1600" b="1" dirty="0">
                <a:latin typeface="メイリオ" panose="020B0604030504040204" pitchFamily="50" charset="-128"/>
                <a:ea typeface="メイリオ" panose="020B0604030504040204" pitchFamily="50" charset="-128"/>
              </a:rPr>
              <a:t>05.</a:t>
            </a:r>
            <a:r>
              <a:rPr kumimoji="1" lang="ja-JP" altLang="en-US" sz="1600" b="1" dirty="0">
                <a:latin typeface="メイリオ" panose="020B0604030504040204" pitchFamily="50" charset="-128"/>
                <a:ea typeface="メイリオ" panose="020B0604030504040204" pitchFamily="50" charset="-128"/>
              </a:rPr>
              <a:t>ご利用の効果 ・実績紹介</a:t>
            </a:r>
            <a:endParaRPr kumimoji="1" lang="en-US" altLang="ja-JP" sz="16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54694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D3CCFA6-9A77-F8F7-DE24-81ED41C0EE57}"/>
              </a:ext>
            </a:extLst>
          </p:cNvPr>
          <p:cNvSpPr/>
          <p:nvPr/>
        </p:nvSpPr>
        <p:spPr>
          <a:xfrm>
            <a:off x="0" y="-4981"/>
            <a:ext cx="12192000" cy="439153"/>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D433F09C-20A8-2927-B796-C5E8DE989D50}"/>
              </a:ext>
            </a:extLst>
          </p:cNvPr>
          <p:cNvSpPr/>
          <p:nvPr/>
        </p:nvSpPr>
        <p:spPr>
          <a:xfrm>
            <a:off x="0" y="6677526"/>
            <a:ext cx="12192000" cy="180474"/>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3778904B-FE3C-2BE1-AE21-BD0D0AF1245E}"/>
              </a:ext>
            </a:extLst>
          </p:cNvPr>
          <p:cNvSpPr/>
          <p:nvPr/>
        </p:nvSpPr>
        <p:spPr>
          <a:xfrm>
            <a:off x="0" y="442131"/>
            <a:ext cx="12192000" cy="37601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6">
            <a:extLst>
              <a:ext uri="{FF2B5EF4-FFF2-40B4-BE49-F238E27FC236}">
                <a16:creationId xmlns:a16="http://schemas.microsoft.com/office/drawing/2014/main" id="{F0067F05-84D5-4FA2-C624-CAEEFC16D09C}"/>
              </a:ext>
            </a:extLst>
          </p:cNvPr>
          <p:cNvSpPr>
            <a:spLocks noGrp="1"/>
          </p:cNvSpPr>
          <p:nvPr>
            <p:ph type="title"/>
          </p:nvPr>
        </p:nvSpPr>
        <p:spPr>
          <a:xfrm>
            <a:off x="1" y="511541"/>
            <a:ext cx="12192000" cy="237195"/>
          </a:xfrm>
        </p:spPr>
        <p:txBody>
          <a:bodyPr>
            <a:normAutofit fontScale="90000"/>
          </a:bodyPr>
          <a:lstStyle/>
          <a:p>
            <a:pPr algn="ctr"/>
            <a:r>
              <a:rPr kumimoji="1" lang="ja-JP" altLang="en-US" sz="1100" b="1" dirty="0">
                <a:solidFill>
                  <a:schemeClr val="tx1"/>
                </a:solidFill>
                <a:latin typeface="メイリオ" panose="020B0604030504040204" pitchFamily="50" charset="-128"/>
                <a:ea typeface="メイリオ" panose="020B0604030504040204" pitchFamily="50" charset="-128"/>
              </a:rPr>
              <a:t>サービスのポイント</a:t>
            </a:r>
            <a:endParaRPr lang="ja-JP" altLang="en-US" sz="1100" b="1"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E8BE66AF-21F6-B925-5353-41C9B7823D91}"/>
              </a:ext>
            </a:extLst>
          </p:cNvPr>
          <p:cNvSpPr txBox="1"/>
          <p:nvPr/>
        </p:nvSpPr>
        <p:spPr>
          <a:xfrm>
            <a:off x="1" y="78665"/>
            <a:ext cx="12191998" cy="307777"/>
          </a:xfrm>
          <a:prstGeom prst="rect">
            <a:avLst/>
          </a:prstGeom>
          <a:noFill/>
        </p:spPr>
        <p:txBody>
          <a:bodyPr wrap="square" rtlCol="0">
            <a:spAutoFit/>
          </a:bodyPr>
          <a:lstStyle/>
          <a:p>
            <a:pPr algn="ctr"/>
            <a:r>
              <a:rPr lang="en-US" altLang="ja-JP" sz="1400" b="1" dirty="0">
                <a:solidFill>
                  <a:schemeClr val="bg1"/>
                </a:solidFill>
                <a:latin typeface="メイリオ" panose="020B0604030504040204" pitchFamily="50" charset="-128"/>
                <a:ea typeface="メイリオ" panose="020B0604030504040204" pitchFamily="50" charset="-128"/>
              </a:rPr>
              <a:t>01.</a:t>
            </a:r>
            <a:r>
              <a:rPr lang="ja-JP" altLang="en-US" sz="1400" b="1" dirty="0">
                <a:solidFill>
                  <a:schemeClr val="bg1"/>
                </a:solidFill>
                <a:latin typeface="メイリオ" panose="020B0604030504040204" pitchFamily="50" charset="-128"/>
                <a:ea typeface="メイリオ" panose="020B0604030504040204" pitchFamily="50" charset="-128"/>
              </a:rPr>
              <a:t>サービス概要（</a:t>
            </a:r>
            <a:r>
              <a:rPr lang="en-US" altLang="ja-JP" sz="1400" b="1" dirty="0">
                <a:solidFill>
                  <a:schemeClr val="bg1"/>
                </a:solidFill>
                <a:latin typeface="メイリオ" panose="020B0604030504040204" pitchFamily="50" charset="-128"/>
                <a:ea typeface="メイリオ" panose="020B0604030504040204" pitchFamily="50" charset="-128"/>
              </a:rPr>
              <a:t>1</a:t>
            </a:r>
            <a:r>
              <a:rPr lang="ja-JP" altLang="en-US" sz="1400" b="1" dirty="0">
                <a:solidFill>
                  <a:schemeClr val="bg1"/>
                </a:solidFill>
                <a:latin typeface="メイリオ" panose="020B0604030504040204" pitchFamily="50" charset="-128"/>
                <a:ea typeface="メイリオ" panose="020B0604030504040204" pitchFamily="50" charset="-128"/>
              </a:rPr>
              <a:t>）</a:t>
            </a:r>
          </a:p>
        </p:txBody>
      </p:sp>
      <p:grpSp>
        <p:nvGrpSpPr>
          <p:cNvPr id="66" name="グループ化 65">
            <a:extLst>
              <a:ext uri="{FF2B5EF4-FFF2-40B4-BE49-F238E27FC236}">
                <a16:creationId xmlns:a16="http://schemas.microsoft.com/office/drawing/2014/main" id="{73DF5090-993A-0066-6580-C49224101844}"/>
              </a:ext>
            </a:extLst>
          </p:cNvPr>
          <p:cNvGrpSpPr/>
          <p:nvPr/>
        </p:nvGrpSpPr>
        <p:grpSpPr>
          <a:xfrm>
            <a:off x="6610531" y="2023556"/>
            <a:ext cx="5973656" cy="3982437"/>
            <a:chOff x="-382775" y="887557"/>
            <a:chExt cx="5973656" cy="3982437"/>
          </a:xfrm>
        </p:grpSpPr>
        <p:graphicFrame>
          <p:nvGraphicFramePr>
            <p:cNvPr id="22" name="グラフ 21">
              <a:extLst>
                <a:ext uri="{FF2B5EF4-FFF2-40B4-BE49-F238E27FC236}">
                  <a16:creationId xmlns:a16="http://schemas.microsoft.com/office/drawing/2014/main" id="{5FA8C9BC-C985-373C-AAB7-48B0962888B4}"/>
                </a:ext>
              </a:extLst>
            </p:cNvPr>
            <p:cNvGraphicFramePr/>
            <p:nvPr>
              <p:extLst>
                <p:ext uri="{D42A27DB-BD31-4B8C-83A1-F6EECF244321}">
                  <p14:modId xmlns:p14="http://schemas.microsoft.com/office/powerpoint/2010/main" val="385964566"/>
                </p:ext>
              </p:extLst>
            </p:nvPr>
          </p:nvGraphicFramePr>
          <p:xfrm>
            <a:off x="-382775" y="887557"/>
            <a:ext cx="5973656" cy="3982437"/>
          </p:xfrm>
          <a:graphic>
            <a:graphicData uri="http://schemas.openxmlformats.org/drawingml/2006/chart">
              <c:chart xmlns:c="http://schemas.openxmlformats.org/drawingml/2006/chart" xmlns:r="http://schemas.openxmlformats.org/officeDocument/2006/relationships" r:id="rId2"/>
            </a:graphicData>
          </a:graphic>
        </p:graphicFrame>
        <p:sp>
          <p:nvSpPr>
            <p:cNvPr id="23" name="テキスト ボックス 22">
              <a:extLst>
                <a:ext uri="{FF2B5EF4-FFF2-40B4-BE49-F238E27FC236}">
                  <a16:creationId xmlns:a16="http://schemas.microsoft.com/office/drawing/2014/main" id="{2703C55C-3DFD-0A86-B2A8-A5F6EE57F630}"/>
                </a:ext>
              </a:extLst>
            </p:cNvPr>
            <p:cNvSpPr txBox="1"/>
            <p:nvPr/>
          </p:nvSpPr>
          <p:spPr>
            <a:xfrm>
              <a:off x="2668172" y="1442529"/>
              <a:ext cx="825867" cy="369332"/>
            </a:xfrm>
            <a:prstGeom prst="rect">
              <a:avLst/>
            </a:prstGeom>
            <a:noFill/>
          </p:spPr>
          <p:txBody>
            <a:bodyPr wrap="square" rtlCol="0">
              <a:spAutoFit/>
            </a:bodyPr>
            <a:lstStyle/>
            <a:p>
              <a:pPr algn="ctr"/>
              <a:r>
                <a:rPr kumimoji="1" lang="ja-JP" altLang="en-US" sz="900" dirty="0">
                  <a:latin typeface="メイリオ" panose="020B0604030504040204" pitchFamily="50" charset="-128"/>
                  <a:ea typeface="メイリオ" panose="020B0604030504040204" pitchFamily="50" charset="-128"/>
                </a:rPr>
                <a:t>求人情報</a:t>
              </a:r>
              <a:endParaRPr kumimoji="1" lang="en-US" altLang="ja-JP" sz="900" dirty="0">
                <a:latin typeface="メイリオ" panose="020B0604030504040204" pitchFamily="50" charset="-128"/>
                <a:ea typeface="メイリオ" panose="020B0604030504040204" pitchFamily="50" charset="-128"/>
              </a:endParaRPr>
            </a:p>
            <a:p>
              <a:pPr algn="ctr"/>
              <a:r>
                <a:rPr kumimoji="1" lang="ja-JP" altLang="en-US" sz="900" dirty="0">
                  <a:latin typeface="メイリオ" panose="020B0604030504040204" pitchFamily="50" charset="-128"/>
                  <a:ea typeface="メイリオ" panose="020B0604030504040204" pitchFamily="50" charset="-128"/>
                </a:rPr>
                <a:t>ヒアリング</a:t>
              </a:r>
            </a:p>
          </p:txBody>
        </p:sp>
        <p:sp>
          <p:nvSpPr>
            <p:cNvPr id="24" name="テキスト ボックス 23">
              <a:extLst>
                <a:ext uri="{FF2B5EF4-FFF2-40B4-BE49-F238E27FC236}">
                  <a16:creationId xmlns:a16="http://schemas.microsoft.com/office/drawing/2014/main" id="{CAB23A35-EEF6-B5A6-008C-374328EAF075}"/>
                </a:ext>
              </a:extLst>
            </p:cNvPr>
            <p:cNvSpPr txBox="1"/>
            <p:nvPr/>
          </p:nvSpPr>
          <p:spPr>
            <a:xfrm>
              <a:off x="3494039" y="2306339"/>
              <a:ext cx="697627" cy="230832"/>
            </a:xfrm>
            <a:prstGeom prst="rect">
              <a:avLst/>
            </a:prstGeom>
            <a:noFill/>
          </p:spPr>
          <p:txBody>
            <a:bodyPr wrap="square" rtlCol="0">
              <a:spAutoFit/>
            </a:bodyPr>
            <a:lstStyle/>
            <a:p>
              <a:r>
                <a:rPr kumimoji="1" lang="ja-JP" altLang="en-US" sz="900" dirty="0">
                  <a:latin typeface="メイリオ" panose="020B0604030504040204" pitchFamily="50" charset="-128"/>
                  <a:ea typeface="メイリオ" panose="020B0604030504040204" pitchFamily="50" charset="-128"/>
                </a:rPr>
                <a:t>原稿作成</a:t>
              </a:r>
            </a:p>
          </p:txBody>
        </p:sp>
        <p:sp>
          <p:nvSpPr>
            <p:cNvPr id="25" name="テキスト ボックス 24">
              <a:extLst>
                <a:ext uri="{FF2B5EF4-FFF2-40B4-BE49-F238E27FC236}">
                  <a16:creationId xmlns:a16="http://schemas.microsoft.com/office/drawing/2014/main" id="{90657976-D483-F387-2ACC-32AD7608DF3D}"/>
                </a:ext>
              </a:extLst>
            </p:cNvPr>
            <p:cNvSpPr txBox="1"/>
            <p:nvPr/>
          </p:nvSpPr>
          <p:spPr>
            <a:xfrm>
              <a:off x="3635749" y="3241875"/>
              <a:ext cx="441146" cy="230832"/>
            </a:xfrm>
            <a:prstGeom prst="rect">
              <a:avLst/>
            </a:prstGeom>
            <a:noFill/>
          </p:spPr>
          <p:txBody>
            <a:bodyPr wrap="square" rtlCol="0">
              <a:spAutoFit/>
            </a:bodyPr>
            <a:lstStyle/>
            <a:p>
              <a:r>
                <a:rPr kumimoji="1" lang="ja-JP" altLang="en-US" sz="900" dirty="0">
                  <a:latin typeface="メイリオ" panose="020B0604030504040204" pitchFamily="50" charset="-128"/>
                  <a:ea typeface="メイリオ" panose="020B0604030504040204" pitchFamily="50" charset="-128"/>
                </a:rPr>
                <a:t>運用</a:t>
              </a:r>
            </a:p>
          </p:txBody>
        </p:sp>
        <p:sp>
          <p:nvSpPr>
            <p:cNvPr id="26" name="テキスト ボックス 25">
              <a:extLst>
                <a:ext uri="{FF2B5EF4-FFF2-40B4-BE49-F238E27FC236}">
                  <a16:creationId xmlns:a16="http://schemas.microsoft.com/office/drawing/2014/main" id="{17BC6A08-F9E0-06BB-2652-A744E0DE2278}"/>
                </a:ext>
              </a:extLst>
            </p:cNvPr>
            <p:cNvSpPr txBox="1"/>
            <p:nvPr/>
          </p:nvSpPr>
          <p:spPr>
            <a:xfrm>
              <a:off x="2774719" y="4019618"/>
              <a:ext cx="697627" cy="230832"/>
            </a:xfrm>
            <a:prstGeom prst="rect">
              <a:avLst/>
            </a:prstGeom>
            <a:noFill/>
          </p:spPr>
          <p:txBody>
            <a:bodyPr wrap="square" rtlCol="0">
              <a:spAutoFit/>
            </a:bodyPr>
            <a:lstStyle/>
            <a:p>
              <a:r>
                <a:rPr kumimoji="1" lang="ja-JP" altLang="en-US" sz="900" dirty="0">
                  <a:latin typeface="メイリオ" panose="020B0604030504040204" pitchFamily="50" charset="-128"/>
                  <a:ea typeface="メイリオ" panose="020B0604030504040204" pitchFamily="50" charset="-128"/>
                </a:rPr>
                <a:t>応募対応</a:t>
              </a:r>
            </a:p>
          </p:txBody>
        </p:sp>
        <p:sp>
          <p:nvSpPr>
            <p:cNvPr id="27" name="テキスト ボックス 26">
              <a:extLst>
                <a:ext uri="{FF2B5EF4-FFF2-40B4-BE49-F238E27FC236}">
                  <a16:creationId xmlns:a16="http://schemas.microsoft.com/office/drawing/2014/main" id="{B4168612-0D4B-912F-119F-8FED22948193}"/>
                </a:ext>
              </a:extLst>
            </p:cNvPr>
            <p:cNvSpPr txBox="1"/>
            <p:nvPr/>
          </p:nvSpPr>
          <p:spPr>
            <a:xfrm>
              <a:off x="1722221" y="4019619"/>
              <a:ext cx="697627" cy="230832"/>
            </a:xfrm>
            <a:prstGeom prst="rect">
              <a:avLst/>
            </a:prstGeom>
            <a:noFill/>
          </p:spPr>
          <p:txBody>
            <a:bodyPr wrap="square" rtlCol="0">
              <a:spAutoFit/>
            </a:bodyPr>
            <a:lstStyle/>
            <a:p>
              <a:r>
                <a:rPr kumimoji="1" lang="ja-JP" altLang="en-US" sz="900" dirty="0">
                  <a:solidFill>
                    <a:schemeClr val="bg1"/>
                  </a:solidFill>
                  <a:latin typeface="メイリオ" panose="020B0604030504040204" pitchFamily="50" charset="-128"/>
                  <a:ea typeface="メイリオ" panose="020B0604030504040204" pitchFamily="50" charset="-128"/>
                </a:rPr>
                <a:t>書類判定</a:t>
              </a:r>
            </a:p>
          </p:txBody>
        </p:sp>
        <p:sp>
          <p:nvSpPr>
            <p:cNvPr id="28" name="テキスト ボックス 27">
              <a:extLst>
                <a:ext uri="{FF2B5EF4-FFF2-40B4-BE49-F238E27FC236}">
                  <a16:creationId xmlns:a16="http://schemas.microsoft.com/office/drawing/2014/main" id="{4E7F5D75-C168-CB67-E72C-65A0F3F10D74}"/>
                </a:ext>
              </a:extLst>
            </p:cNvPr>
            <p:cNvSpPr txBox="1"/>
            <p:nvPr/>
          </p:nvSpPr>
          <p:spPr>
            <a:xfrm>
              <a:off x="1061147" y="3241875"/>
              <a:ext cx="655949" cy="230832"/>
            </a:xfrm>
            <a:prstGeom prst="rect">
              <a:avLst/>
            </a:prstGeom>
            <a:noFill/>
          </p:spPr>
          <p:txBody>
            <a:bodyPr wrap="square" rtlCol="0">
              <a:spAutoFit/>
            </a:bodyPr>
            <a:lstStyle/>
            <a:p>
              <a:r>
                <a:rPr kumimoji="1" lang="en-US" altLang="ja-JP" sz="900" dirty="0">
                  <a:solidFill>
                    <a:schemeClr val="bg1"/>
                  </a:solidFill>
                  <a:latin typeface="メイリオ" panose="020B0604030504040204" pitchFamily="50" charset="-128"/>
                  <a:ea typeface="メイリオ" panose="020B0604030504040204" pitchFamily="50" charset="-128"/>
                </a:rPr>
                <a:t>1</a:t>
              </a:r>
              <a:r>
                <a:rPr lang="ja-JP" altLang="en-US" sz="900" dirty="0">
                  <a:solidFill>
                    <a:schemeClr val="bg1"/>
                  </a:solidFill>
                  <a:latin typeface="メイリオ" panose="020B0604030504040204" pitchFamily="50" charset="-128"/>
                  <a:ea typeface="メイリオ" panose="020B0604030504040204" pitchFamily="50" charset="-128"/>
                </a:rPr>
                <a:t>次対応</a:t>
              </a:r>
              <a:endParaRPr kumimoji="1" lang="ja-JP" altLang="en-US" sz="900" dirty="0">
                <a:solidFill>
                  <a:schemeClr val="bg1"/>
                </a:solidFill>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B92B805E-198B-752A-BFE3-6010CFCB6F33}"/>
                </a:ext>
              </a:extLst>
            </p:cNvPr>
            <p:cNvSpPr txBox="1"/>
            <p:nvPr/>
          </p:nvSpPr>
          <p:spPr>
            <a:xfrm>
              <a:off x="1028666" y="2303405"/>
              <a:ext cx="697627" cy="230832"/>
            </a:xfrm>
            <a:prstGeom prst="rect">
              <a:avLst/>
            </a:prstGeom>
            <a:noFill/>
          </p:spPr>
          <p:txBody>
            <a:bodyPr wrap="square" rtlCol="0">
              <a:spAutoFit/>
            </a:bodyPr>
            <a:lstStyle/>
            <a:p>
              <a:r>
                <a:rPr kumimoji="1" lang="ja-JP" altLang="en-US" sz="900" dirty="0">
                  <a:solidFill>
                    <a:schemeClr val="bg1"/>
                  </a:solidFill>
                  <a:latin typeface="メイリオ" panose="020B0604030504040204" pitchFamily="50" charset="-128"/>
                  <a:ea typeface="メイリオ" panose="020B0604030504040204" pitchFamily="50" charset="-128"/>
                </a:rPr>
                <a:t>書類修正</a:t>
              </a:r>
            </a:p>
          </p:txBody>
        </p:sp>
        <p:sp>
          <p:nvSpPr>
            <p:cNvPr id="30" name="テキスト ボックス 29">
              <a:extLst>
                <a:ext uri="{FF2B5EF4-FFF2-40B4-BE49-F238E27FC236}">
                  <a16:creationId xmlns:a16="http://schemas.microsoft.com/office/drawing/2014/main" id="{E632CF31-2EC6-A221-74C8-1F35F8632979}"/>
                </a:ext>
              </a:extLst>
            </p:cNvPr>
            <p:cNvSpPr txBox="1"/>
            <p:nvPr/>
          </p:nvSpPr>
          <p:spPr>
            <a:xfrm>
              <a:off x="1722220" y="1502185"/>
              <a:ext cx="697627" cy="230832"/>
            </a:xfrm>
            <a:prstGeom prst="rect">
              <a:avLst/>
            </a:prstGeom>
            <a:noFill/>
          </p:spPr>
          <p:txBody>
            <a:bodyPr wrap="square" rtlCol="0">
              <a:spAutoFit/>
            </a:bodyPr>
            <a:lstStyle/>
            <a:p>
              <a:r>
                <a:rPr kumimoji="1" lang="ja-JP" altLang="en-US" sz="900" dirty="0">
                  <a:solidFill>
                    <a:schemeClr val="bg1"/>
                  </a:solidFill>
                  <a:latin typeface="メイリオ" panose="020B0604030504040204" pitchFamily="50" charset="-128"/>
                  <a:ea typeface="メイリオ" panose="020B0604030504040204" pitchFamily="50" charset="-128"/>
                </a:rPr>
                <a:t>面接設定</a:t>
              </a:r>
            </a:p>
          </p:txBody>
        </p:sp>
        <p:sp>
          <p:nvSpPr>
            <p:cNvPr id="32" name="楕円 31">
              <a:extLst>
                <a:ext uri="{FF2B5EF4-FFF2-40B4-BE49-F238E27FC236}">
                  <a16:creationId xmlns:a16="http://schemas.microsoft.com/office/drawing/2014/main" id="{B6EA1910-033C-04DA-D082-F7D82F13EFC2}"/>
                </a:ext>
              </a:extLst>
            </p:cNvPr>
            <p:cNvSpPr/>
            <p:nvPr/>
          </p:nvSpPr>
          <p:spPr>
            <a:xfrm>
              <a:off x="1788044" y="2001919"/>
              <a:ext cx="1684302" cy="168430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6C8C6ABF-B804-AE0F-654A-305FF1DD58B1}"/>
                </a:ext>
              </a:extLst>
            </p:cNvPr>
            <p:cNvSpPr txBox="1"/>
            <p:nvPr/>
          </p:nvSpPr>
          <p:spPr>
            <a:xfrm>
              <a:off x="2050174" y="2973919"/>
              <a:ext cx="1210588" cy="400110"/>
            </a:xfrm>
            <a:prstGeom prst="rect">
              <a:avLst/>
            </a:prstGeom>
            <a:noFill/>
          </p:spPr>
          <p:txBody>
            <a:bodyPr wrap="square" rtlCol="0">
              <a:spAutoFit/>
            </a:bodyPr>
            <a:lstStyle/>
            <a:p>
              <a:r>
                <a:rPr kumimoji="1" lang="ja-JP" altLang="en-US" sz="1000" b="1" dirty="0">
                  <a:solidFill>
                    <a:schemeClr val="tx2">
                      <a:lumMod val="50000"/>
                      <a:lumOff val="50000"/>
                    </a:schemeClr>
                  </a:solidFill>
                  <a:latin typeface="メイリオ" panose="020B0604030504040204" pitchFamily="50" charset="-128"/>
                  <a:ea typeface="メイリオ" panose="020B0604030504040204" pitchFamily="50" charset="-128"/>
                </a:rPr>
                <a:t>ワンストップ対応</a:t>
              </a:r>
            </a:p>
            <a:p>
              <a:endParaRPr kumimoji="1" lang="ja-JP" altLang="en-US" sz="1000" b="1" dirty="0">
                <a:solidFill>
                  <a:schemeClr val="tx2">
                    <a:lumMod val="50000"/>
                    <a:lumOff val="50000"/>
                  </a:schemeClr>
                </a:solidFill>
                <a:latin typeface="メイリオ" panose="020B0604030504040204" pitchFamily="50" charset="-128"/>
                <a:ea typeface="メイリオ" panose="020B0604030504040204" pitchFamily="50" charset="-128"/>
              </a:endParaRPr>
            </a:p>
          </p:txBody>
        </p:sp>
        <p:pic>
          <p:nvPicPr>
            <p:cNvPr id="37" name="図 36" descr="図形&#10;&#10;中程度の精度で自動的に生成された説明">
              <a:extLst>
                <a:ext uri="{FF2B5EF4-FFF2-40B4-BE49-F238E27FC236}">
                  <a16:creationId xmlns:a16="http://schemas.microsoft.com/office/drawing/2014/main" id="{5016A8AA-D8DC-A442-69F5-3E4C475A6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8759" y="2532692"/>
              <a:ext cx="1210588" cy="335526"/>
            </a:xfrm>
            <a:prstGeom prst="rect">
              <a:avLst/>
            </a:prstGeom>
          </p:spPr>
        </p:pic>
      </p:grpSp>
      <p:sp>
        <p:nvSpPr>
          <p:cNvPr id="69" name="正方形/長方形 68">
            <a:extLst>
              <a:ext uri="{FF2B5EF4-FFF2-40B4-BE49-F238E27FC236}">
                <a16:creationId xmlns:a16="http://schemas.microsoft.com/office/drawing/2014/main" id="{E7F52DCE-8060-4D7A-9F1F-C3EDBF610215}"/>
              </a:ext>
            </a:extLst>
          </p:cNvPr>
          <p:cNvSpPr/>
          <p:nvPr/>
        </p:nvSpPr>
        <p:spPr>
          <a:xfrm>
            <a:off x="721157" y="4112200"/>
            <a:ext cx="3543174" cy="1739164"/>
          </a:xfrm>
          <a:prstGeom prst="rect">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a:extLst>
              <a:ext uri="{FF2B5EF4-FFF2-40B4-BE49-F238E27FC236}">
                <a16:creationId xmlns:a16="http://schemas.microsoft.com/office/drawing/2014/main" id="{C1C379A5-BB0F-E67E-9758-A7C5391FD12B}"/>
              </a:ext>
            </a:extLst>
          </p:cNvPr>
          <p:cNvSpPr txBox="1"/>
          <p:nvPr/>
        </p:nvSpPr>
        <p:spPr>
          <a:xfrm>
            <a:off x="894806" y="4582230"/>
            <a:ext cx="3215336" cy="1120394"/>
          </a:xfrm>
          <a:prstGeom prst="rect">
            <a:avLst/>
          </a:prstGeom>
          <a:noFill/>
        </p:spPr>
        <p:txBody>
          <a:bodyPr wrap="square" rtlCol="0">
            <a:noAutofit/>
          </a:bodyPr>
          <a:lstStyle/>
          <a:p>
            <a:pPr>
              <a:lnSpc>
                <a:spcPct val="150000"/>
              </a:lnSpc>
            </a:pPr>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indeed</a:t>
            </a:r>
            <a:r>
              <a:rPr lang="ja-JP" altLang="en-US" sz="900" dirty="0">
                <a:latin typeface="メイリオ" panose="020B0604030504040204" pitchFamily="50" charset="-128"/>
                <a:ea typeface="メイリオ" panose="020B0604030504040204" pitchFamily="50" charset="-128"/>
              </a:rPr>
              <a:t>運用に関する独自のノウハウを保有、活用</a:t>
            </a:r>
          </a:p>
          <a:p>
            <a:pPr>
              <a:lnSpc>
                <a:spcPct val="150000"/>
              </a:lnSpc>
            </a:pPr>
            <a:r>
              <a:rPr lang="ja-JP" altLang="en-US" sz="900" dirty="0">
                <a:latin typeface="メイリオ" panose="020B0604030504040204" pitchFamily="50" charset="-128"/>
                <a:ea typeface="メイリオ" panose="020B0604030504040204" pitchFamily="50" charset="-128"/>
              </a:rPr>
              <a:t>✓ 運用チームが貴社求人広告を効果</a:t>
            </a:r>
            <a:r>
              <a:rPr lang="en-US" altLang="ja-JP" sz="900" dirty="0">
                <a:latin typeface="メイリオ" panose="020B0604030504040204" pitchFamily="50" charset="-128"/>
                <a:ea typeface="メイリオ" panose="020B0604030504040204" pitchFamily="50" charset="-128"/>
              </a:rPr>
              <a:t>UP</a:t>
            </a:r>
          </a:p>
          <a:p>
            <a:pPr>
              <a:lnSpc>
                <a:spcPct val="150000"/>
              </a:lnSpc>
            </a:pPr>
            <a:r>
              <a:rPr lang="ja-JP" altLang="en-US" sz="900" dirty="0">
                <a:latin typeface="メイリオ" panose="020B0604030504040204" pitchFamily="50" charset="-128"/>
                <a:ea typeface="メイリオ" panose="020B0604030504040204" pitchFamily="50" charset="-128"/>
              </a:rPr>
              <a:t>✓ 応募受付対応は</a:t>
            </a:r>
            <a:r>
              <a:rPr lang="en-US" altLang="ja-JP" sz="900" dirty="0">
                <a:latin typeface="メイリオ" panose="020B0604030504040204" pitchFamily="50" charset="-128"/>
                <a:ea typeface="メイリオ" panose="020B0604030504040204" pitchFamily="50" charset="-128"/>
              </a:rPr>
              <a:t>365</a:t>
            </a:r>
            <a:r>
              <a:rPr lang="ja-JP" altLang="en-US" sz="900" dirty="0">
                <a:latin typeface="メイリオ" panose="020B0604030504040204" pitchFamily="50" charset="-128"/>
                <a:ea typeface="メイリオ" panose="020B0604030504040204" pitchFamily="50" charset="-128"/>
              </a:rPr>
              <a:t>日、朝</a:t>
            </a:r>
            <a:r>
              <a:rPr lang="en-US" altLang="ja-JP" sz="900" dirty="0">
                <a:latin typeface="メイリオ" panose="020B0604030504040204" pitchFamily="50" charset="-128"/>
                <a:ea typeface="メイリオ" panose="020B0604030504040204" pitchFamily="50" charset="-128"/>
              </a:rPr>
              <a:t>8</a:t>
            </a:r>
            <a:r>
              <a:rPr lang="ja-JP" altLang="en-US" sz="900" dirty="0">
                <a:latin typeface="メイリオ" panose="020B0604030504040204" pitchFamily="50" charset="-128"/>
                <a:ea typeface="メイリオ" panose="020B0604030504040204" pitchFamily="50" charset="-128"/>
              </a:rPr>
              <a:t>時～夜</a:t>
            </a:r>
            <a:r>
              <a:rPr lang="en-US" altLang="ja-JP" sz="900" dirty="0">
                <a:latin typeface="メイリオ" panose="020B0604030504040204" pitchFamily="50" charset="-128"/>
                <a:ea typeface="メイリオ" panose="020B0604030504040204" pitchFamily="50" charset="-128"/>
              </a:rPr>
              <a:t>20</a:t>
            </a:r>
            <a:r>
              <a:rPr lang="ja-JP" altLang="en-US" sz="900" dirty="0">
                <a:latin typeface="メイリオ" panose="020B0604030504040204" pitchFamily="50" charset="-128"/>
                <a:ea typeface="メイリオ" panose="020B0604030504040204" pitchFamily="50" charset="-128"/>
              </a:rPr>
              <a:t>時まで</a:t>
            </a:r>
          </a:p>
          <a:p>
            <a:pPr>
              <a:lnSpc>
                <a:spcPct val="150000"/>
              </a:lnSpc>
            </a:pPr>
            <a:r>
              <a:rPr lang="ja-JP" altLang="en-US" sz="900" dirty="0">
                <a:latin typeface="メイリオ" panose="020B0604030504040204" pitchFamily="50" charset="-128"/>
                <a:ea typeface="メイリオ" panose="020B0604030504040204" pitchFamily="50" charset="-128"/>
              </a:rPr>
              <a:t>✓ 応募から</a:t>
            </a:r>
            <a:r>
              <a:rPr lang="en-US" altLang="ja-JP" sz="900" dirty="0">
                <a:latin typeface="メイリオ" panose="020B0604030504040204" pitchFamily="50" charset="-128"/>
                <a:ea typeface="メイリオ" panose="020B0604030504040204" pitchFamily="50" charset="-128"/>
              </a:rPr>
              <a:t>10</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15</a:t>
            </a:r>
            <a:r>
              <a:rPr lang="ja-JP" altLang="en-US" sz="900" dirty="0">
                <a:latin typeface="メイリオ" panose="020B0604030504040204" pitchFamily="50" charset="-128"/>
                <a:ea typeface="メイリオ" panose="020B0604030504040204" pitchFamily="50" charset="-128"/>
              </a:rPr>
              <a:t>分以内に対応、</a:t>
            </a:r>
            <a:r>
              <a:rPr lang="en-US" altLang="ja-JP" sz="900" dirty="0">
                <a:latin typeface="メイリオ" panose="020B0604030504040204" pitchFamily="50" charset="-128"/>
                <a:ea typeface="メイリオ" panose="020B0604030504040204" pitchFamily="50" charset="-128"/>
              </a:rPr>
              <a:t>3</a:t>
            </a:r>
            <a:r>
              <a:rPr lang="ja-JP" altLang="en-US" sz="900" dirty="0">
                <a:latin typeface="メイリオ" panose="020B0604030504040204" pitchFamily="50" charset="-128"/>
                <a:ea typeface="メイリオ" panose="020B0604030504040204" pitchFamily="50" charset="-128"/>
              </a:rPr>
              <a:t>日連続追跡を実施</a:t>
            </a:r>
          </a:p>
          <a:p>
            <a:pPr>
              <a:lnSpc>
                <a:spcPct val="150000"/>
              </a:lnSpc>
            </a:pPr>
            <a:r>
              <a:rPr lang="ja-JP" altLang="en-US" sz="900" dirty="0">
                <a:latin typeface="メイリオ" panose="020B0604030504040204" pitchFamily="50" charset="-128"/>
                <a:ea typeface="メイリオ" panose="020B0604030504040204" pitchFamily="50" charset="-128"/>
              </a:rPr>
              <a:t>✓ 専任のキャリアアドバイザーが面接を実施、推薦文作成</a:t>
            </a:r>
          </a:p>
        </p:txBody>
      </p:sp>
      <p:sp>
        <p:nvSpPr>
          <p:cNvPr id="61" name="テキスト ボックス 60">
            <a:extLst>
              <a:ext uri="{FF2B5EF4-FFF2-40B4-BE49-F238E27FC236}">
                <a16:creationId xmlns:a16="http://schemas.microsoft.com/office/drawing/2014/main" id="{6F0BE9EC-1EDA-5591-B24F-5790D7A51C5A}"/>
              </a:ext>
            </a:extLst>
          </p:cNvPr>
          <p:cNvSpPr txBox="1"/>
          <p:nvPr/>
        </p:nvSpPr>
        <p:spPr>
          <a:xfrm>
            <a:off x="728984" y="2698154"/>
            <a:ext cx="6632921" cy="398769"/>
          </a:xfrm>
          <a:prstGeom prst="rect">
            <a:avLst/>
          </a:prstGeom>
          <a:noFill/>
        </p:spPr>
        <p:txBody>
          <a:bodyPr wrap="square" rtlCol="0">
            <a:normAutofit/>
          </a:bodyPr>
          <a:lstStyle/>
          <a:p>
            <a:pPr algn="ctr">
              <a:lnSpc>
                <a:spcPct val="150000"/>
              </a:lnSpc>
            </a:pPr>
            <a:r>
              <a:rPr kumimoji="1" lang="ja-JP" altLang="en-US" sz="1100" dirty="0">
                <a:latin typeface="メイリオ" panose="020B0604030504040204" pitchFamily="50" charset="-128"/>
                <a:ea typeface="メイリオ" panose="020B0604030504040204" pitchFamily="50" charset="-128"/>
              </a:rPr>
              <a:t>以下を重視し、貴社の採用活動をサポートいたします。</a:t>
            </a:r>
            <a:endParaRPr kumimoji="1" lang="en-US" altLang="ja-JP" sz="1100" dirty="0">
              <a:latin typeface="メイリオ" panose="020B0604030504040204" pitchFamily="50" charset="-128"/>
              <a:ea typeface="メイリオ" panose="020B0604030504040204" pitchFamily="50" charset="-128"/>
            </a:endParaRPr>
          </a:p>
        </p:txBody>
      </p:sp>
      <p:sp>
        <p:nvSpPr>
          <p:cNvPr id="68" name="正方形/長方形 67">
            <a:extLst>
              <a:ext uri="{FF2B5EF4-FFF2-40B4-BE49-F238E27FC236}">
                <a16:creationId xmlns:a16="http://schemas.microsoft.com/office/drawing/2014/main" id="{55881A73-0F79-0FAE-AF11-613FD82034E6}"/>
              </a:ext>
            </a:extLst>
          </p:cNvPr>
          <p:cNvSpPr/>
          <p:nvPr/>
        </p:nvSpPr>
        <p:spPr>
          <a:xfrm>
            <a:off x="721157" y="2287724"/>
            <a:ext cx="6632921" cy="1641762"/>
          </a:xfrm>
          <a:prstGeom prst="rect">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a:extLst>
              <a:ext uri="{FF2B5EF4-FFF2-40B4-BE49-F238E27FC236}">
                <a16:creationId xmlns:a16="http://schemas.microsoft.com/office/drawing/2014/main" id="{F35FECE3-C9A3-BE2B-ACE6-682F5C686B5F}"/>
              </a:ext>
            </a:extLst>
          </p:cNvPr>
          <p:cNvSpPr txBox="1"/>
          <p:nvPr/>
        </p:nvSpPr>
        <p:spPr>
          <a:xfrm>
            <a:off x="1661297" y="3015919"/>
            <a:ext cx="4834973" cy="698037"/>
          </a:xfrm>
          <a:prstGeom prst="rect">
            <a:avLst/>
          </a:prstGeom>
          <a:noFill/>
        </p:spPr>
        <p:txBody>
          <a:bodyPr wrap="square" rtlCol="0">
            <a:noAutofit/>
          </a:bodyPr>
          <a:lstStyle/>
          <a:p>
            <a:pPr>
              <a:lnSpc>
                <a:spcPct val="150000"/>
              </a:lnSpc>
            </a:pPr>
            <a:r>
              <a:rPr lang="ja-JP" altLang="en-US" sz="1000" b="1" dirty="0">
                <a:solidFill>
                  <a:schemeClr val="tx2">
                    <a:lumMod val="50000"/>
                    <a:lumOff val="50000"/>
                  </a:schemeClr>
                </a:solidFill>
                <a:latin typeface="メイリオ" panose="020B0604030504040204" pitchFamily="50" charset="-128"/>
                <a:ea typeface="メイリオ" panose="020B0604030504040204" pitchFamily="50" charset="-128"/>
              </a:rPr>
              <a:t>■</a:t>
            </a:r>
            <a:r>
              <a:rPr lang="ja-JP" altLang="en-US" sz="1000" b="1" dirty="0">
                <a:solidFill>
                  <a:srgbClr val="0071D6"/>
                </a:solidFill>
                <a:latin typeface="メイリオ" panose="020B0604030504040204" pitchFamily="50" charset="-128"/>
                <a:ea typeface="メイリオ" panose="020B0604030504040204" pitchFamily="50" charset="-128"/>
              </a:rPr>
              <a:t> </a:t>
            </a:r>
            <a:r>
              <a:rPr lang="ja-JP" altLang="en-US" sz="1000" b="1" dirty="0">
                <a:latin typeface="メイリオ" panose="020B0604030504040204" pitchFamily="50" charset="-128"/>
                <a:ea typeface="メイリオ" panose="020B0604030504040204" pitchFamily="50" charset="-128"/>
              </a:rPr>
              <a:t>過去５年間で蓄積した</a:t>
            </a:r>
            <a:r>
              <a:rPr lang="en-US" altLang="ja-JP" sz="1000" b="1" dirty="0">
                <a:solidFill>
                  <a:schemeClr val="tx2">
                    <a:lumMod val="50000"/>
                    <a:lumOff val="50000"/>
                  </a:schemeClr>
                </a:solidFill>
                <a:latin typeface="メイリオ" panose="020B0604030504040204" pitchFamily="50" charset="-128"/>
                <a:ea typeface="メイリオ" panose="020B0604030504040204" pitchFamily="50" charset="-128"/>
              </a:rPr>
              <a:t>indeed</a:t>
            </a:r>
            <a:r>
              <a:rPr lang="ja-JP" altLang="en-US" sz="1000" b="1" dirty="0">
                <a:solidFill>
                  <a:schemeClr val="tx2">
                    <a:lumMod val="50000"/>
                    <a:lumOff val="50000"/>
                  </a:schemeClr>
                </a:solidFill>
                <a:latin typeface="メイリオ" panose="020B0604030504040204" pitchFamily="50" charset="-128"/>
                <a:ea typeface="メイリオ" panose="020B0604030504040204" pitchFamily="50" charset="-128"/>
              </a:rPr>
              <a:t>運用ノウハウ</a:t>
            </a:r>
            <a:r>
              <a:rPr lang="ja-JP" altLang="en-US" sz="1000" b="1" dirty="0">
                <a:latin typeface="メイリオ" panose="020B0604030504040204" pitchFamily="50" charset="-128"/>
                <a:ea typeface="メイリオ" panose="020B0604030504040204" pitchFamily="50" charset="-128"/>
              </a:rPr>
              <a:t>を活用したアプローチ</a:t>
            </a:r>
          </a:p>
          <a:p>
            <a:pPr>
              <a:lnSpc>
                <a:spcPct val="150000"/>
              </a:lnSpc>
            </a:pPr>
            <a:r>
              <a:rPr lang="ja-JP" altLang="en-US" sz="1000" b="1" dirty="0">
                <a:solidFill>
                  <a:schemeClr val="tx2">
                    <a:lumMod val="50000"/>
                    <a:lumOff val="50000"/>
                  </a:schemeClr>
                </a:solidFill>
                <a:latin typeface="メイリオ" panose="020B0604030504040204" pitchFamily="50" charset="-128"/>
                <a:ea typeface="メイリオ" panose="020B0604030504040204" pitchFamily="50" charset="-128"/>
              </a:rPr>
              <a:t>■</a:t>
            </a:r>
            <a:r>
              <a:rPr lang="ja-JP" altLang="en-US" sz="1000" b="1" dirty="0">
                <a:solidFill>
                  <a:srgbClr val="0071D6"/>
                </a:solidFill>
                <a:latin typeface="メイリオ" panose="020B0604030504040204" pitchFamily="50" charset="-128"/>
                <a:ea typeface="メイリオ" panose="020B0604030504040204" pitchFamily="50" charset="-128"/>
              </a:rPr>
              <a:t> </a:t>
            </a:r>
            <a:r>
              <a:rPr lang="ja-JP" altLang="en-US" sz="1000" b="1" dirty="0">
                <a:latin typeface="メイリオ" panose="020B0604030504040204" pitchFamily="50" charset="-128"/>
                <a:ea typeface="メイリオ" panose="020B0604030504040204" pitchFamily="50" charset="-128"/>
              </a:rPr>
              <a:t>広告掲載、以降の応募対応、１次面接、推薦、面接調整まで</a:t>
            </a:r>
            <a:r>
              <a:rPr lang="ja-JP" altLang="en-US" sz="1000" b="1" dirty="0">
                <a:solidFill>
                  <a:schemeClr val="tx2">
                    <a:lumMod val="50000"/>
                    <a:lumOff val="50000"/>
                  </a:schemeClr>
                </a:solidFill>
                <a:latin typeface="メイリオ" panose="020B0604030504040204" pitchFamily="50" charset="-128"/>
                <a:ea typeface="メイリオ" panose="020B0604030504040204" pitchFamily="50" charset="-128"/>
              </a:rPr>
              <a:t>専門チーム</a:t>
            </a:r>
            <a:r>
              <a:rPr lang="ja-JP" altLang="en-US" sz="1000" b="1" dirty="0">
                <a:latin typeface="メイリオ" panose="020B0604030504040204" pitchFamily="50" charset="-128"/>
                <a:ea typeface="メイリオ" panose="020B0604030504040204" pitchFamily="50" charset="-128"/>
              </a:rPr>
              <a:t>が対応</a:t>
            </a:r>
          </a:p>
          <a:p>
            <a:pPr>
              <a:lnSpc>
                <a:spcPct val="150000"/>
              </a:lnSpc>
            </a:pPr>
            <a:r>
              <a:rPr lang="ja-JP" altLang="en-US" sz="1000" b="1" dirty="0">
                <a:solidFill>
                  <a:schemeClr val="tx2">
                    <a:lumMod val="50000"/>
                    <a:lumOff val="50000"/>
                  </a:schemeClr>
                </a:solidFill>
                <a:latin typeface="メイリオ" panose="020B0604030504040204" pitchFamily="50" charset="-128"/>
                <a:ea typeface="メイリオ" panose="020B0604030504040204" pitchFamily="50" charset="-128"/>
              </a:rPr>
              <a:t>■</a:t>
            </a:r>
            <a:r>
              <a:rPr lang="ja-JP" altLang="en-US" sz="1000" b="1" dirty="0">
                <a:solidFill>
                  <a:srgbClr val="0071D6"/>
                </a:solidFill>
                <a:latin typeface="メイリオ" panose="020B0604030504040204" pitchFamily="50" charset="-128"/>
                <a:ea typeface="メイリオ" panose="020B0604030504040204" pitchFamily="50" charset="-128"/>
              </a:rPr>
              <a:t> </a:t>
            </a:r>
            <a:r>
              <a:rPr lang="ja-JP" altLang="en-US" sz="1000" b="1" dirty="0">
                <a:solidFill>
                  <a:schemeClr val="tx2">
                    <a:lumMod val="50000"/>
                    <a:lumOff val="50000"/>
                  </a:schemeClr>
                </a:solidFill>
                <a:latin typeface="メイリオ" panose="020B0604030504040204" pitchFamily="50" charset="-128"/>
                <a:ea typeface="メイリオ" panose="020B0604030504040204" pitchFamily="50" charset="-128"/>
              </a:rPr>
              <a:t>月額</a:t>
            </a:r>
            <a:r>
              <a:rPr lang="en-US" altLang="ja-JP" sz="1000" b="1" dirty="0">
                <a:solidFill>
                  <a:schemeClr val="tx2">
                    <a:lumMod val="50000"/>
                    <a:lumOff val="50000"/>
                  </a:schemeClr>
                </a:solidFill>
                <a:latin typeface="メイリオ" panose="020B0604030504040204" pitchFamily="50" charset="-128"/>
                <a:ea typeface="メイリオ" panose="020B0604030504040204" pitchFamily="50" charset="-128"/>
              </a:rPr>
              <a:t>7</a:t>
            </a:r>
            <a:r>
              <a:rPr lang="ja-JP" altLang="en-US" sz="1000" b="1" dirty="0">
                <a:solidFill>
                  <a:schemeClr val="tx2">
                    <a:lumMod val="50000"/>
                    <a:lumOff val="50000"/>
                  </a:schemeClr>
                </a:solidFill>
                <a:latin typeface="メイリオ" panose="020B0604030504040204" pitchFamily="50" charset="-128"/>
                <a:ea typeface="メイリオ" panose="020B0604030504040204" pitchFamily="50" charset="-128"/>
              </a:rPr>
              <a:t>万円</a:t>
            </a:r>
            <a:r>
              <a:rPr lang="ja-JP" altLang="en-US" sz="800" b="1" dirty="0">
                <a:solidFill>
                  <a:schemeClr val="tx2">
                    <a:lumMod val="50000"/>
                    <a:lumOff val="50000"/>
                  </a:schemeClr>
                </a:solidFill>
                <a:latin typeface="メイリオ" panose="020B0604030504040204" pitchFamily="50" charset="-128"/>
                <a:ea typeface="メイリオ" panose="020B0604030504040204" pitchFamily="50" charset="-128"/>
              </a:rPr>
              <a:t>（税別）～</a:t>
            </a:r>
            <a:r>
              <a:rPr lang="ja-JP" altLang="en-US" sz="1000" b="1" dirty="0">
                <a:latin typeface="メイリオ" panose="020B0604030504040204" pitchFamily="50" charset="-128"/>
                <a:ea typeface="メイリオ" panose="020B0604030504040204" pitchFamily="50" charset="-128"/>
              </a:rPr>
              <a:t>人材採用をアウトソーシング可能　</a:t>
            </a:r>
          </a:p>
        </p:txBody>
      </p:sp>
      <p:sp>
        <p:nvSpPr>
          <p:cNvPr id="75" name="正方形/長方形 74">
            <a:extLst>
              <a:ext uri="{FF2B5EF4-FFF2-40B4-BE49-F238E27FC236}">
                <a16:creationId xmlns:a16="http://schemas.microsoft.com/office/drawing/2014/main" id="{146A2F69-4AD7-4804-066F-13301272B08F}"/>
              </a:ext>
            </a:extLst>
          </p:cNvPr>
          <p:cNvSpPr/>
          <p:nvPr/>
        </p:nvSpPr>
        <p:spPr>
          <a:xfrm>
            <a:off x="4438644" y="4108066"/>
            <a:ext cx="2915434" cy="1739164"/>
          </a:xfrm>
          <a:prstGeom prst="rect">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テキスト ボックス 76">
            <a:extLst>
              <a:ext uri="{FF2B5EF4-FFF2-40B4-BE49-F238E27FC236}">
                <a16:creationId xmlns:a16="http://schemas.microsoft.com/office/drawing/2014/main" id="{6DC00BA2-1E91-C5A2-10F4-E56C9DA8ADA4}"/>
              </a:ext>
            </a:extLst>
          </p:cNvPr>
          <p:cNvSpPr txBox="1"/>
          <p:nvPr/>
        </p:nvSpPr>
        <p:spPr>
          <a:xfrm>
            <a:off x="4738161" y="4554541"/>
            <a:ext cx="2315428" cy="1133928"/>
          </a:xfrm>
          <a:prstGeom prst="rect">
            <a:avLst/>
          </a:prstGeom>
          <a:noFill/>
        </p:spPr>
        <p:txBody>
          <a:bodyPr wrap="square" rtlCol="0">
            <a:noAutofit/>
          </a:bodyPr>
          <a:lstStyle/>
          <a:p>
            <a:pPr>
              <a:lnSpc>
                <a:spcPct val="150000"/>
              </a:lnSpc>
            </a:pPr>
            <a:r>
              <a:rPr lang="ja-JP" altLang="en-US" sz="1200" dirty="0">
                <a:latin typeface="メイリオ" panose="020B0604030504040204" pitchFamily="50" charset="-128"/>
                <a:ea typeface="メイリオ" panose="020B0604030504040204" pitchFamily="50" charset="-128"/>
              </a:rPr>
              <a:t>◎ </a:t>
            </a:r>
            <a:r>
              <a:rPr lang="ja-JP" altLang="en-US" sz="1100" b="1" dirty="0">
                <a:solidFill>
                  <a:srgbClr val="C00000"/>
                </a:solidFill>
                <a:latin typeface="メイリオ" panose="020B0604030504040204" pitchFamily="50" charset="-128"/>
                <a:ea typeface="メイリオ" panose="020B0604030504040204" pitchFamily="50" charset="-128"/>
              </a:rPr>
              <a:t>採用コストの抑制 </a:t>
            </a:r>
            <a:endParaRPr lang="en-US" altLang="ja-JP" sz="1100" b="1" dirty="0">
              <a:solidFill>
                <a:srgbClr val="C00000"/>
              </a:solidFill>
              <a:latin typeface="メイリオ" panose="020B0604030504040204" pitchFamily="50" charset="-128"/>
              <a:ea typeface="メイリオ" panose="020B0604030504040204" pitchFamily="50" charset="-128"/>
            </a:endParaRPr>
          </a:p>
          <a:p>
            <a:pPr>
              <a:lnSpc>
                <a:spcPct val="150000"/>
              </a:lnSpc>
            </a:pPr>
            <a:r>
              <a:rPr lang="ja-JP" altLang="en-US" sz="1200" dirty="0">
                <a:latin typeface="メイリオ" panose="020B0604030504040204" pitchFamily="50" charset="-128"/>
                <a:ea typeface="メイリオ" panose="020B0604030504040204" pitchFamily="50" charset="-128"/>
              </a:rPr>
              <a:t>◎ </a:t>
            </a:r>
            <a:r>
              <a:rPr lang="ja-JP" altLang="en-US" sz="1200" b="1" dirty="0">
                <a:solidFill>
                  <a:srgbClr val="C00000"/>
                </a:solidFill>
                <a:latin typeface="メイリオ" panose="020B0604030504040204" pitchFamily="50" charset="-128"/>
                <a:ea typeface="メイリオ" panose="020B0604030504040204" pitchFamily="50" charset="-128"/>
              </a:rPr>
              <a:t>効果的な求人広告運用</a:t>
            </a:r>
            <a:r>
              <a:rPr lang="ja-JP" altLang="en-US" sz="1000" b="1" dirty="0">
                <a:latin typeface="メイリオ" panose="020B0604030504040204" pitchFamily="50" charset="-128"/>
                <a:ea typeface="メイリオ" panose="020B0604030504040204" pitchFamily="50" charset="-128"/>
              </a:rPr>
              <a:t>の実施</a:t>
            </a:r>
          </a:p>
          <a:p>
            <a:pPr>
              <a:lnSpc>
                <a:spcPct val="150000"/>
              </a:lnSpc>
            </a:pPr>
            <a:r>
              <a:rPr lang="ja-JP" altLang="en-US" sz="1200" dirty="0">
                <a:latin typeface="メイリオ" panose="020B0604030504040204" pitchFamily="50" charset="-128"/>
                <a:ea typeface="メイリオ" panose="020B0604030504040204" pitchFamily="50" charset="-128"/>
              </a:rPr>
              <a:t>◎ </a:t>
            </a:r>
            <a:r>
              <a:rPr lang="ja-JP" altLang="en-US" sz="1000" b="1" dirty="0">
                <a:latin typeface="メイリオ" panose="020B0604030504040204" pitchFamily="50" charset="-128"/>
                <a:ea typeface="メイリオ" panose="020B0604030504040204" pitchFamily="50" charset="-128"/>
              </a:rPr>
              <a:t>人事部門の</a:t>
            </a:r>
            <a:r>
              <a:rPr lang="ja-JP" altLang="en-US" sz="1200" b="1" dirty="0">
                <a:solidFill>
                  <a:srgbClr val="C00000"/>
                </a:solidFill>
                <a:latin typeface="メイリオ" panose="020B0604030504040204" pitchFamily="50" charset="-128"/>
                <a:ea typeface="メイリオ" panose="020B0604030504040204" pitchFamily="50" charset="-128"/>
              </a:rPr>
              <a:t>負担軽減</a:t>
            </a:r>
          </a:p>
          <a:p>
            <a:pPr>
              <a:lnSpc>
                <a:spcPct val="150000"/>
              </a:lnSpc>
            </a:pPr>
            <a:r>
              <a:rPr lang="ja-JP" altLang="en-US" sz="1200" dirty="0">
                <a:latin typeface="メイリオ" panose="020B0604030504040204" pitchFamily="50" charset="-128"/>
                <a:ea typeface="メイリオ" panose="020B0604030504040204" pitchFamily="50" charset="-128"/>
              </a:rPr>
              <a:t>◎</a:t>
            </a:r>
            <a:r>
              <a:rPr lang="ja-JP" altLang="en-US" sz="1200" dirty="0">
                <a:solidFill>
                  <a:srgbClr val="C00000"/>
                </a:solidFill>
                <a:latin typeface="メイリオ" panose="020B0604030504040204" pitchFamily="50" charset="-128"/>
                <a:ea typeface="メイリオ" panose="020B0604030504040204" pitchFamily="50" charset="-128"/>
              </a:rPr>
              <a:t> </a:t>
            </a:r>
            <a:r>
              <a:rPr lang="ja-JP" altLang="en-US" sz="1200" b="1" dirty="0">
                <a:solidFill>
                  <a:srgbClr val="C00000"/>
                </a:solidFill>
                <a:latin typeface="メイリオ" panose="020B0604030504040204" pitchFamily="50" charset="-128"/>
                <a:ea typeface="メイリオ" panose="020B0604030504040204" pitchFamily="50" charset="-128"/>
              </a:rPr>
              <a:t>全国対応</a:t>
            </a:r>
            <a:r>
              <a:rPr lang="ja-JP" altLang="en-US" sz="1000" b="1" dirty="0">
                <a:latin typeface="メイリオ" panose="020B0604030504040204" pitchFamily="50" charset="-128"/>
                <a:ea typeface="メイリオ" panose="020B0604030504040204" pitchFamily="50" charset="-128"/>
              </a:rPr>
              <a:t>可能　</a:t>
            </a:r>
          </a:p>
        </p:txBody>
      </p:sp>
      <p:sp>
        <p:nvSpPr>
          <p:cNvPr id="78" name="正方形/長方形 77">
            <a:extLst>
              <a:ext uri="{FF2B5EF4-FFF2-40B4-BE49-F238E27FC236}">
                <a16:creationId xmlns:a16="http://schemas.microsoft.com/office/drawing/2014/main" id="{D85254F9-10BC-C2FE-3623-51587D3839FD}"/>
              </a:ext>
            </a:extLst>
          </p:cNvPr>
          <p:cNvSpPr/>
          <p:nvPr/>
        </p:nvSpPr>
        <p:spPr>
          <a:xfrm>
            <a:off x="721156" y="2161286"/>
            <a:ext cx="6632921" cy="452683"/>
          </a:xfrm>
          <a:prstGeom prst="rect">
            <a:avLst/>
          </a:prstGeom>
          <a:solidFill>
            <a:schemeClr val="tx2">
              <a:lumMod val="50000"/>
              <a:lumOff val="50000"/>
            </a:schemeClr>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a:extLst>
              <a:ext uri="{FF2B5EF4-FFF2-40B4-BE49-F238E27FC236}">
                <a16:creationId xmlns:a16="http://schemas.microsoft.com/office/drawing/2014/main" id="{BA6CB73E-5392-999E-F9A4-C26088C9001C}"/>
              </a:ext>
            </a:extLst>
          </p:cNvPr>
          <p:cNvSpPr txBox="1"/>
          <p:nvPr/>
        </p:nvSpPr>
        <p:spPr>
          <a:xfrm>
            <a:off x="699464" y="2247378"/>
            <a:ext cx="6632921" cy="398769"/>
          </a:xfrm>
          <a:prstGeom prst="rect">
            <a:avLst/>
          </a:prstGeom>
          <a:noFill/>
        </p:spPr>
        <p:txBody>
          <a:bodyPr wrap="square" rtlCol="0">
            <a:normAutofit/>
          </a:bodyPr>
          <a:lstStyle/>
          <a:p>
            <a:pPr algn="ctr"/>
            <a:r>
              <a:rPr lang="ja-JP" altLang="en-US" sz="1400" b="1" dirty="0">
                <a:solidFill>
                  <a:schemeClr val="bg1"/>
                </a:solidFill>
                <a:latin typeface="メイリオ" panose="020B0604030504040204" pitchFamily="50" charset="-128"/>
                <a:ea typeface="メイリオ" panose="020B0604030504040204" pitchFamily="50" charset="-128"/>
              </a:rPr>
              <a:t>当</a:t>
            </a:r>
            <a:r>
              <a:rPr kumimoji="1" lang="ja-JP" altLang="en-US" sz="1400" b="1" dirty="0">
                <a:solidFill>
                  <a:schemeClr val="bg1"/>
                </a:solidFill>
                <a:latin typeface="メイリオ" panose="020B0604030504040204" pitchFamily="50" charset="-128"/>
                <a:ea typeface="メイリオ" panose="020B0604030504040204" pitchFamily="50" charset="-128"/>
              </a:rPr>
              <a:t>サービスのポイント</a:t>
            </a:r>
          </a:p>
        </p:txBody>
      </p:sp>
      <p:sp>
        <p:nvSpPr>
          <p:cNvPr id="80" name="正方形/長方形 79">
            <a:extLst>
              <a:ext uri="{FF2B5EF4-FFF2-40B4-BE49-F238E27FC236}">
                <a16:creationId xmlns:a16="http://schemas.microsoft.com/office/drawing/2014/main" id="{1321D0EB-EF59-0F57-B329-0813B6AA21A6}"/>
              </a:ext>
            </a:extLst>
          </p:cNvPr>
          <p:cNvSpPr/>
          <p:nvPr/>
        </p:nvSpPr>
        <p:spPr>
          <a:xfrm>
            <a:off x="721156" y="4107245"/>
            <a:ext cx="3543176" cy="326245"/>
          </a:xfrm>
          <a:prstGeom prst="rect">
            <a:avLst/>
          </a:prstGeom>
          <a:solidFill>
            <a:schemeClr val="tx2">
              <a:lumMod val="50000"/>
              <a:lumOff val="50000"/>
            </a:schemeClr>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a:extLst>
              <a:ext uri="{FF2B5EF4-FFF2-40B4-BE49-F238E27FC236}">
                <a16:creationId xmlns:a16="http://schemas.microsoft.com/office/drawing/2014/main" id="{880C2F2B-E22F-BE62-CEF7-CA9C56E73B94}"/>
              </a:ext>
            </a:extLst>
          </p:cNvPr>
          <p:cNvSpPr txBox="1"/>
          <p:nvPr/>
        </p:nvSpPr>
        <p:spPr>
          <a:xfrm>
            <a:off x="699464" y="4160814"/>
            <a:ext cx="3563899" cy="398769"/>
          </a:xfrm>
          <a:prstGeom prst="rect">
            <a:avLst/>
          </a:prstGeom>
          <a:noFill/>
        </p:spPr>
        <p:txBody>
          <a:bodyPr wrap="square" rtlCol="0">
            <a:normAutofit/>
          </a:bodyPr>
          <a:lstStyle/>
          <a:p>
            <a:pPr algn="ctr"/>
            <a:r>
              <a:rPr lang="ja-JP" altLang="en-US" sz="1200" b="1" dirty="0">
                <a:solidFill>
                  <a:schemeClr val="bg1"/>
                </a:solidFill>
                <a:latin typeface="メイリオ" panose="020B0604030504040204" pitchFamily="50" charset="-128"/>
                <a:ea typeface="メイリオ" panose="020B0604030504040204" pitchFamily="50" charset="-128"/>
              </a:rPr>
              <a:t>当サービスの特長</a:t>
            </a:r>
            <a:endParaRPr kumimoji="1"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83" name="正方形/長方形 82">
            <a:extLst>
              <a:ext uri="{FF2B5EF4-FFF2-40B4-BE49-F238E27FC236}">
                <a16:creationId xmlns:a16="http://schemas.microsoft.com/office/drawing/2014/main" id="{EA11710E-399B-28D8-B78A-ACC58FE5E195}"/>
              </a:ext>
            </a:extLst>
          </p:cNvPr>
          <p:cNvSpPr/>
          <p:nvPr/>
        </p:nvSpPr>
        <p:spPr>
          <a:xfrm>
            <a:off x="4440986" y="4117020"/>
            <a:ext cx="2913091" cy="326245"/>
          </a:xfrm>
          <a:prstGeom prst="rect">
            <a:avLst/>
          </a:prstGeom>
          <a:solidFill>
            <a:schemeClr val="tx2">
              <a:lumMod val="50000"/>
              <a:lumOff val="50000"/>
            </a:schemeClr>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a:extLst>
              <a:ext uri="{FF2B5EF4-FFF2-40B4-BE49-F238E27FC236}">
                <a16:creationId xmlns:a16="http://schemas.microsoft.com/office/drawing/2014/main" id="{F3D0E12C-D2CE-CDBB-37D2-CF0F7A615449}"/>
              </a:ext>
            </a:extLst>
          </p:cNvPr>
          <p:cNvSpPr txBox="1"/>
          <p:nvPr/>
        </p:nvSpPr>
        <p:spPr>
          <a:xfrm>
            <a:off x="4437674" y="4159502"/>
            <a:ext cx="2916403" cy="398769"/>
          </a:xfrm>
          <a:prstGeom prst="rect">
            <a:avLst/>
          </a:prstGeom>
          <a:noFill/>
        </p:spPr>
        <p:txBody>
          <a:bodyPr wrap="square" rtlCol="0">
            <a:normAutofit/>
          </a:bodyPr>
          <a:lstStyle/>
          <a:p>
            <a:pPr algn="ctr"/>
            <a:r>
              <a:rPr lang="ja-JP" altLang="en-US" sz="1200" b="1" dirty="0">
                <a:solidFill>
                  <a:schemeClr val="bg1"/>
                </a:solidFill>
                <a:latin typeface="メイリオ" panose="020B0604030504040204" pitchFamily="50" charset="-128"/>
                <a:ea typeface="メイリオ" panose="020B0604030504040204" pitchFamily="50" charset="-128"/>
              </a:rPr>
              <a:t>期待できる成果</a:t>
            </a:r>
          </a:p>
        </p:txBody>
      </p:sp>
      <p:sp>
        <p:nvSpPr>
          <p:cNvPr id="84" name="テキスト ボックス 83">
            <a:extLst>
              <a:ext uri="{FF2B5EF4-FFF2-40B4-BE49-F238E27FC236}">
                <a16:creationId xmlns:a16="http://schemas.microsoft.com/office/drawing/2014/main" id="{DB542ABB-5E89-9316-7BF4-7F78E783A956}"/>
              </a:ext>
            </a:extLst>
          </p:cNvPr>
          <p:cNvSpPr txBox="1"/>
          <p:nvPr/>
        </p:nvSpPr>
        <p:spPr>
          <a:xfrm>
            <a:off x="2314580" y="1057118"/>
            <a:ext cx="7562839" cy="371330"/>
          </a:xfrm>
          <a:prstGeom prst="rect">
            <a:avLst/>
          </a:prstGeom>
          <a:noFill/>
        </p:spPr>
        <p:txBody>
          <a:bodyPr wrap="square" rtlCol="0">
            <a:noAutofit/>
          </a:bodyPr>
          <a:lstStyle/>
          <a:p>
            <a:pPr algn="ctr">
              <a:lnSpc>
                <a:spcPct val="150000"/>
              </a:lnSpc>
            </a:pPr>
            <a:r>
              <a:rPr lang="ja-JP" altLang="en-US" b="1" dirty="0">
                <a:solidFill>
                  <a:schemeClr val="tx2">
                    <a:lumMod val="50000"/>
                    <a:lumOff val="50000"/>
                  </a:schemeClr>
                </a:solidFill>
                <a:latin typeface="メイリオ" panose="020B0604030504040204" pitchFamily="50" charset="-128"/>
                <a:ea typeface="メイリオ" panose="020B0604030504040204" pitchFamily="50" charset="-128"/>
              </a:rPr>
              <a:t>貴社ご担当者様に代わり、企業の人材採用をフルサポートいたします。</a:t>
            </a:r>
          </a:p>
        </p:txBody>
      </p:sp>
      <p:sp>
        <p:nvSpPr>
          <p:cNvPr id="86" name="テキスト ボックス 85">
            <a:extLst>
              <a:ext uri="{FF2B5EF4-FFF2-40B4-BE49-F238E27FC236}">
                <a16:creationId xmlns:a16="http://schemas.microsoft.com/office/drawing/2014/main" id="{50B5F852-A8F9-2AD3-844E-32005FD0D830}"/>
              </a:ext>
            </a:extLst>
          </p:cNvPr>
          <p:cNvSpPr txBox="1"/>
          <p:nvPr/>
        </p:nvSpPr>
        <p:spPr>
          <a:xfrm>
            <a:off x="3090683" y="1587593"/>
            <a:ext cx="5973656" cy="242797"/>
          </a:xfrm>
          <a:prstGeom prst="rect">
            <a:avLst/>
          </a:prstGeom>
          <a:noFill/>
        </p:spPr>
        <p:txBody>
          <a:bodyPr wrap="square" rtlCol="0">
            <a:noAutofit/>
          </a:bodyPr>
          <a:lstStyle/>
          <a:p>
            <a:pPr algn="ctr"/>
            <a:r>
              <a:rPr lang="ja-JP" altLang="en-US" sz="1000" dirty="0">
                <a:latin typeface="メイリオ" panose="020B0604030504040204" pitchFamily="50" charset="-128"/>
                <a:ea typeface="メイリオ" panose="020B0604030504040204" pitchFamily="50" charset="-128"/>
              </a:rPr>
              <a:t>兵庫県、滋賀県、奈良県、和歌山県、京都府を中心に高い評価をいただいております。</a:t>
            </a:r>
            <a:endParaRPr lang="en-US" altLang="ja-JP"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46646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D3CCFA6-9A77-F8F7-DE24-81ED41C0EE57}"/>
              </a:ext>
            </a:extLst>
          </p:cNvPr>
          <p:cNvSpPr/>
          <p:nvPr/>
        </p:nvSpPr>
        <p:spPr>
          <a:xfrm>
            <a:off x="0" y="-4981"/>
            <a:ext cx="12192000" cy="439153"/>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D433F09C-20A8-2927-B796-C5E8DE989D50}"/>
              </a:ext>
            </a:extLst>
          </p:cNvPr>
          <p:cNvSpPr/>
          <p:nvPr/>
        </p:nvSpPr>
        <p:spPr>
          <a:xfrm>
            <a:off x="0" y="6677526"/>
            <a:ext cx="12192000" cy="180474"/>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3778904B-FE3C-2BE1-AE21-BD0D0AF1245E}"/>
              </a:ext>
            </a:extLst>
          </p:cNvPr>
          <p:cNvSpPr/>
          <p:nvPr/>
        </p:nvSpPr>
        <p:spPr>
          <a:xfrm>
            <a:off x="0" y="436115"/>
            <a:ext cx="12192000" cy="37601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6">
            <a:extLst>
              <a:ext uri="{FF2B5EF4-FFF2-40B4-BE49-F238E27FC236}">
                <a16:creationId xmlns:a16="http://schemas.microsoft.com/office/drawing/2014/main" id="{F0067F05-84D5-4FA2-C624-CAEEFC16D09C}"/>
              </a:ext>
            </a:extLst>
          </p:cNvPr>
          <p:cNvSpPr>
            <a:spLocks noGrp="1"/>
          </p:cNvSpPr>
          <p:nvPr>
            <p:ph type="title"/>
          </p:nvPr>
        </p:nvSpPr>
        <p:spPr>
          <a:xfrm>
            <a:off x="1" y="505525"/>
            <a:ext cx="12192000" cy="237195"/>
          </a:xfrm>
        </p:spPr>
        <p:txBody>
          <a:bodyPr>
            <a:normAutofit fontScale="90000"/>
          </a:bodyPr>
          <a:lstStyle/>
          <a:p>
            <a:pPr algn="ctr"/>
            <a:r>
              <a:rPr kumimoji="1" lang="ja-JP" altLang="en-US" sz="1100" b="1" dirty="0">
                <a:solidFill>
                  <a:schemeClr val="tx1"/>
                </a:solidFill>
                <a:latin typeface="メイリオ" panose="020B0604030504040204" pitchFamily="50" charset="-128"/>
                <a:ea typeface="メイリオ" panose="020B0604030504040204" pitchFamily="50" charset="-128"/>
              </a:rPr>
              <a:t>選ばれる理由</a:t>
            </a:r>
            <a:endParaRPr lang="ja-JP" altLang="en-US" sz="1100" b="1"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E8BE66AF-21F6-B925-5353-41C9B7823D91}"/>
              </a:ext>
            </a:extLst>
          </p:cNvPr>
          <p:cNvSpPr txBox="1"/>
          <p:nvPr/>
        </p:nvSpPr>
        <p:spPr>
          <a:xfrm>
            <a:off x="1" y="78665"/>
            <a:ext cx="12191998" cy="307777"/>
          </a:xfrm>
          <a:prstGeom prst="rect">
            <a:avLst/>
          </a:prstGeom>
          <a:noFill/>
        </p:spPr>
        <p:txBody>
          <a:bodyPr wrap="square" rtlCol="0">
            <a:spAutoFit/>
          </a:bodyPr>
          <a:lstStyle/>
          <a:p>
            <a:pPr algn="ctr"/>
            <a:r>
              <a:rPr lang="en-US" altLang="ja-JP" sz="1400" b="1" dirty="0">
                <a:solidFill>
                  <a:srgbClr val="4E95D9"/>
                </a:solidFill>
                <a:latin typeface="メイリオ" panose="020B0604030504040204" pitchFamily="50" charset="-128"/>
                <a:ea typeface="メイリオ" panose="020B0604030504040204" pitchFamily="50" charset="-128"/>
              </a:rPr>
              <a:t>01.</a:t>
            </a:r>
            <a:r>
              <a:rPr lang="ja-JP" altLang="en-US" sz="1400" b="1" dirty="0">
                <a:solidFill>
                  <a:srgbClr val="4E95D9"/>
                </a:solidFill>
                <a:latin typeface="メイリオ" panose="020B0604030504040204" pitchFamily="50" charset="-128"/>
                <a:ea typeface="メイリオ" panose="020B0604030504040204" pitchFamily="50" charset="-128"/>
              </a:rPr>
              <a:t>サービス概要（</a:t>
            </a:r>
            <a:r>
              <a:rPr lang="en-US" altLang="ja-JP" sz="1400" b="1" dirty="0">
                <a:solidFill>
                  <a:srgbClr val="4E95D9"/>
                </a:solidFill>
                <a:latin typeface="メイリオ" panose="020B0604030504040204" pitchFamily="50" charset="-128"/>
                <a:ea typeface="メイリオ" panose="020B0604030504040204" pitchFamily="50" charset="-128"/>
              </a:rPr>
              <a:t>2</a:t>
            </a:r>
            <a:r>
              <a:rPr lang="ja-JP" altLang="en-US" sz="1400" b="1" dirty="0">
                <a:solidFill>
                  <a:srgbClr val="4E95D9"/>
                </a:solidFill>
                <a:latin typeface="メイリオ" panose="020B0604030504040204" pitchFamily="50" charset="-128"/>
                <a:ea typeface="メイリオ" panose="020B0604030504040204" pitchFamily="50" charset="-128"/>
              </a:rPr>
              <a:t>）</a:t>
            </a:r>
          </a:p>
        </p:txBody>
      </p:sp>
      <p:sp>
        <p:nvSpPr>
          <p:cNvPr id="39" name="正方形/長方形 38">
            <a:extLst>
              <a:ext uri="{FF2B5EF4-FFF2-40B4-BE49-F238E27FC236}">
                <a16:creationId xmlns:a16="http://schemas.microsoft.com/office/drawing/2014/main" id="{CAB42C64-C488-E115-1BC7-4B797884B973}"/>
              </a:ext>
            </a:extLst>
          </p:cNvPr>
          <p:cNvSpPr/>
          <p:nvPr/>
        </p:nvSpPr>
        <p:spPr>
          <a:xfrm>
            <a:off x="-1" y="3726728"/>
            <a:ext cx="12192000" cy="37601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タイトル 6">
            <a:extLst>
              <a:ext uri="{FF2B5EF4-FFF2-40B4-BE49-F238E27FC236}">
                <a16:creationId xmlns:a16="http://schemas.microsoft.com/office/drawing/2014/main" id="{72B9D2CA-DFD2-FBB4-E502-5113F9B582F3}"/>
              </a:ext>
            </a:extLst>
          </p:cNvPr>
          <p:cNvSpPr txBox="1">
            <a:spLocks/>
          </p:cNvSpPr>
          <p:nvPr/>
        </p:nvSpPr>
        <p:spPr>
          <a:xfrm>
            <a:off x="-1" y="3804097"/>
            <a:ext cx="12192000" cy="23719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100" b="1" dirty="0">
                <a:latin typeface="メイリオ" panose="020B0604030504040204" pitchFamily="50" charset="-128"/>
                <a:ea typeface="メイリオ" panose="020B0604030504040204" pitchFamily="50" charset="-128"/>
              </a:rPr>
              <a:t>解決できる課題</a:t>
            </a:r>
          </a:p>
        </p:txBody>
      </p:sp>
      <p:sp>
        <p:nvSpPr>
          <p:cNvPr id="42" name="テキスト ボックス 41">
            <a:extLst>
              <a:ext uri="{FF2B5EF4-FFF2-40B4-BE49-F238E27FC236}">
                <a16:creationId xmlns:a16="http://schemas.microsoft.com/office/drawing/2014/main" id="{F4220FAC-DE1A-C035-16F8-572719A9EDE3}"/>
              </a:ext>
            </a:extLst>
          </p:cNvPr>
          <p:cNvSpPr txBox="1"/>
          <p:nvPr/>
        </p:nvSpPr>
        <p:spPr>
          <a:xfrm>
            <a:off x="4785229" y="1933405"/>
            <a:ext cx="2461979" cy="534722"/>
          </a:xfrm>
          <a:prstGeom prst="rect">
            <a:avLst/>
          </a:prstGeom>
          <a:noFill/>
        </p:spPr>
        <p:txBody>
          <a:bodyPr wrap="square" rtlCol="0">
            <a:noAutofit/>
          </a:bodyPr>
          <a:lstStyle/>
          <a:p>
            <a:pPr algn="ctr">
              <a:spcAft>
                <a:spcPts val="554"/>
              </a:spcAft>
            </a:pPr>
            <a:r>
              <a:rPr lang="ja-JP" altLang="en-US" sz="1400" b="1" dirty="0">
                <a:solidFill>
                  <a:srgbClr val="C00000"/>
                </a:solidFill>
                <a:latin typeface="メイリオ" panose="020B0604030504040204" pitchFamily="50" charset="-128"/>
                <a:ea typeface="メイリオ" panose="020B0604030504040204" pitchFamily="50" charset="-128"/>
              </a:rPr>
              <a:t>業界最速！</a:t>
            </a:r>
            <a:r>
              <a:rPr kumimoji="1" lang="ja-JP" altLang="en-US" sz="1400" b="1" dirty="0">
                <a:solidFill>
                  <a:srgbClr val="C00000"/>
                </a:solidFill>
                <a:latin typeface="メイリオ" panose="020B0604030504040204" pitchFamily="50" charset="-128"/>
                <a:ea typeface="メイリオ" panose="020B0604030504040204" pitchFamily="50" charset="-128"/>
              </a:rPr>
              <a:t>スピード対応</a:t>
            </a:r>
            <a:endParaRPr kumimoji="1" lang="en-US" altLang="ja-JP" sz="1400" b="1" dirty="0">
              <a:solidFill>
                <a:srgbClr val="C00000"/>
              </a:solidFill>
              <a:latin typeface="メイリオ" panose="020B0604030504040204" pitchFamily="50" charset="-128"/>
              <a:ea typeface="メイリオ" panose="020B0604030504040204" pitchFamily="50" charset="-128"/>
            </a:endParaRPr>
          </a:p>
          <a:p>
            <a:pPr algn="ctr">
              <a:spcAft>
                <a:spcPts val="554"/>
              </a:spcAft>
            </a:pPr>
            <a:r>
              <a:rPr kumimoji="1" lang="ja-JP" altLang="en-US" sz="1200" b="1" dirty="0">
                <a:latin typeface="メイリオ" panose="020B0604030504040204" pitchFamily="50" charset="-128"/>
                <a:ea typeface="メイリオ" panose="020B0604030504040204" pitchFamily="50" charset="-128"/>
              </a:rPr>
              <a:t>最短７日で募集開始</a:t>
            </a:r>
            <a:endParaRPr kumimoji="1" lang="en-US" altLang="ja-JP" sz="1200" b="1" dirty="0">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55596B0B-742B-BEBF-1004-34B3956DD185}"/>
              </a:ext>
            </a:extLst>
          </p:cNvPr>
          <p:cNvSpPr txBox="1"/>
          <p:nvPr/>
        </p:nvSpPr>
        <p:spPr>
          <a:xfrm>
            <a:off x="2208540" y="1933405"/>
            <a:ext cx="2280975" cy="534722"/>
          </a:xfrm>
          <a:prstGeom prst="rect">
            <a:avLst/>
          </a:prstGeom>
          <a:noFill/>
        </p:spPr>
        <p:txBody>
          <a:bodyPr wrap="square" rtlCol="0">
            <a:noAutofit/>
          </a:bodyPr>
          <a:lstStyle/>
          <a:p>
            <a:pPr algn="ctr">
              <a:spcAft>
                <a:spcPts val="554"/>
              </a:spcAft>
            </a:pPr>
            <a:r>
              <a:rPr kumimoji="1" lang="ja-JP" altLang="en-US" sz="1400" b="1" dirty="0">
                <a:solidFill>
                  <a:srgbClr val="C00000"/>
                </a:solidFill>
                <a:latin typeface="メイリオ" panose="020B0604030504040204" pitchFamily="50" charset="-128"/>
                <a:ea typeface="メイリオ" panose="020B0604030504040204" pitchFamily="50" charset="-128"/>
              </a:rPr>
              <a:t>関西エリアの実績多数</a:t>
            </a:r>
            <a:endParaRPr kumimoji="1" lang="en-US" altLang="ja-JP" sz="1400" b="1" dirty="0">
              <a:solidFill>
                <a:srgbClr val="C00000"/>
              </a:solidFill>
              <a:latin typeface="メイリオ" panose="020B0604030504040204" pitchFamily="50" charset="-128"/>
              <a:ea typeface="メイリオ" panose="020B0604030504040204" pitchFamily="50" charset="-128"/>
            </a:endParaRPr>
          </a:p>
          <a:p>
            <a:pPr algn="ctr">
              <a:spcAft>
                <a:spcPts val="554"/>
              </a:spcAft>
            </a:pPr>
            <a:r>
              <a:rPr kumimoji="1" lang="en-US" altLang="ja-JP" sz="1200" b="1" dirty="0">
                <a:latin typeface="メイリオ" panose="020B0604030504040204" pitchFamily="50" charset="-128"/>
                <a:ea typeface="メイリオ" panose="020B0604030504040204" pitchFamily="50" charset="-128"/>
              </a:rPr>
              <a:t>300</a:t>
            </a:r>
            <a:r>
              <a:rPr kumimoji="1" lang="ja-JP" altLang="en-US" sz="1200" b="1" dirty="0">
                <a:latin typeface="メイリオ" panose="020B0604030504040204" pitchFamily="50" charset="-128"/>
                <a:ea typeface="メイリオ" panose="020B0604030504040204" pitchFamily="50" charset="-128"/>
              </a:rPr>
              <a:t>社以上の運用実績</a:t>
            </a:r>
            <a:endParaRPr kumimoji="1" lang="en-US" altLang="ja-JP" sz="1200" b="1" dirty="0">
              <a:latin typeface="メイリオ" panose="020B0604030504040204" pitchFamily="50" charset="-128"/>
              <a:ea typeface="メイリオ" panose="020B0604030504040204" pitchFamily="50" charset="-128"/>
            </a:endParaRPr>
          </a:p>
        </p:txBody>
      </p:sp>
      <p:sp>
        <p:nvSpPr>
          <p:cNvPr id="43" name="テキスト ボックス 42">
            <a:extLst>
              <a:ext uri="{FF2B5EF4-FFF2-40B4-BE49-F238E27FC236}">
                <a16:creationId xmlns:a16="http://schemas.microsoft.com/office/drawing/2014/main" id="{773772A1-CFBC-57AB-9743-96D5E0650B1A}"/>
              </a:ext>
            </a:extLst>
          </p:cNvPr>
          <p:cNvSpPr txBox="1"/>
          <p:nvPr/>
        </p:nvSpPr>
        <p:spPr>
          <a:xfrm>
            <a:off x="7645188" y="1933405"/>
            <a:ext cx="2280975" cy="534722"/>
          </a:xfrm>
          <a:prstGeom prst="rect">
            <a:avLst/>
          </a:prstGeom>
          <a:noFill/>
        </p:spPr>
        <p:txBody>
          <a:bodyPr wrap="square" rtlCol="0">
            <a:noAutofit/>
          </a:bodyPr>
          <a:lstStyle/>
          <a:p>
            <a:pPr algn="ctr">
              <a:spcAft>
                <a:spcPts val="554"/>
              </a:spcAft>
            </a:pPr>
            <a:r>
              <a:rPr kumimoji="1" lang="ja-JP" altLang="en-US" sz="1400" b="1" dirty="0">
                <a:solidFill>
                  <a:srgbClr val="C00000"/>
                </a:solidFill>
                <a:latin typeface="メイリオ" panose="020B0604030504040204" pitchFamily="50" charset="-128"/>
                <a:ea typeface="メイリオ" panose="020B0604030504040204" pitchFamily="50" charset="-128"/>
              </a:rPr>
              <a:t>採用業務 丸ごと対応</a:t>
            </a:r>
          </a:p>
          <a:p>
            <a:pPr algn="ctr">
              <a:spcAft>
                <a:spcPts val="554"/>
              </a:spcAft>
            </a:pPr>
            <a:r>
              <a:rPr kumimoji="1" lang="ja-JP" altLang="en-US" sz="1200" b="1" dirty="0">
                <a:latin typeface="メイリオ" panose="020B0604030504040204" pitchFamily="50" charset="-128"/>
                <a:ea typeface="メイリオ" panose="020B0604030504040204" pitchFamily="50" charset="-128"/>
              </a:rPr>
              <a:t>企業面接参加率</a:t>
            </a:r>
            <a:r>
              <a:rPr kumimoji="1" lang="en-US" altLang="ja-JP" sz="1200" b="1" dirty="0">
                <a:latin typeface="メイリオ" panose="020B0604030504040204" pitchFamily="50" charset="-128"/>
                <a:ea typeface="メイリオ" panose="020B0604030504040204" pitchFamily="50" charset="-128"/>
              </a:rPr>
              <a:t>90</a:t>
            </a:r>
            <a:r>
              <a:rPr kumimoji="1" lang="ja-JP" altLang="en-US" sz="1200" b="1" dirty="0">
                <a:latin typeface="メイリオ" panose="020B0604030504040204" pitchFamily="50" charset="-128"/>
                <a:ea typeface="メイリオ" panose="020B0604030504040204" pitchFamily="50" charset="-128"/>
              </a:rPr>
              <a:t>％以上</a:t>
            </a:r>
            <a:endParaRPr kumimoji="1" lang="en-US" altLang="ja-JP" sz="1200" b="1" dirty="0">
              <a:latin typeface="メイリオ" panose="020B0604030504040204" pitchFamily="50" charset="-128"/>
              <a:ea typeface="メイリオ" panose="020B0604030504040204" pitchFamily="50" charset="-128"/>
            </a:endParaRPr>
          </a:p>
        </p:txBody>
      </p:sp>
      <p:pic>
        <p:nvPicPr>
          <p:cNvPr id="52" name="図 51" descr="アイコン&#10;&#10;自動的に生成された説明">
            <a:extLst>
              <a:ext uri="{FF2B5EF4-FFF2-40B4-BE49-F238E27FC236}">
                <a16:creationId xmlns:a16="http://schemas.microsoft.com/office/drawing/2014/main" id="{C3D1CC62-9A34-95B2-F3AB-1C1598CAD8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6149" y="1023796"/>
            <a:ext cx="800141" cy="736638"/>
          </a:xfrm>
          <a:prstGeom prst="rect">
            <a:avLst/>
          </a:prstGeom>
        </p:spPr>
      </p:pic>
      <p:pic>
        <p:nvPicPr>
          <p:cNvPr id="54" name="図 53" descr="アイコン&#10;&#10;自動的に生成された説明">
            <a:extLst>
              <a:ext uri="{FF2B5EF4-FFF2-40B4-BE49-F238E27FC236}">
                <a16:creationId xmlns:a16="http://schemas.microsoft.com/office/drawing/2014/main" id="{E8A923C1-6B62-3ED9-4D6C-7550FE4D3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7996" y="1023796"/>
            <a:ext cx="702062" cy="747848"/>
          </a:xfrm>
          <a:prstGeom prst="rect">
            <a:avLst/>
          </a:prstGeom>
        </p:spPr>
      </p:pic>
      <p:pic>
        <p:nvPicPr>
          <p:cNvPr id="56" name="図 55" descr="アイコン&#10;&#10;自動的に生成された説明">
            <a:extLst>
              <a:ext uri="{FF2B5EF4-FFF2-40B4-BE49-F238E27FC236}">
                <a16:creationId xmlns:a16="http://schemas.microsoft.com/office/drawing/2014/main" id="{A54FB370-7A8B-A025-9361-208515135F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5212" y="1023796"/>
            <a:ext cx="738792" cy="736638"/>
          </a:xfrm>
          <a:prstGeom prst="rect">
            <a:avLst/>
          </a:prstGeom>
        </p:spPr>
      </p:pic>
      <p:sp>
        <p:nvSpPr>
          <p:cNvPr id="57" name="テキスト ボックス 56">
            <a:extLst>
              <a:ext uri="{FF2B5EF4-FFF2-40B4-BE49-F238E27FC236}">
                <a16:creationId xmlns:a16="http://schemas.microsoft.com/office/drawing/2014/main" id="{42233FFC-EE96-5668-2469-3751B2ABC436}"/>
              </a:ext>
            </a:extLst>
          </p:cNvPr>
          <p:cNvSpPr txBox="1"/>
          <p:nvPr/>
        </p:nvSpPr>
        <p:spPr>
          <a:xfrm>
            <a:off x="2179521" y="2517135"/>
            <a:ext cx="2339012" cy="1008305"/>
          </a:xfrm>
          <a:prstGeom prst="rect">
            <a:avLst/>
          </a:prstGeom>
          <a:noFill/>
        </p:spPr>
        <p:txBody>
          <a:bodyPr wrap="square" rtlCol="0">
            <a:noAutofit/>
          </a:bodyPr>
          <a:lstStyle/>
          <a:p>
            <a:pPr>
              <a:lnSpc>
                <a:spcPct val="150000"/>
              </a:lnSpc>
            </a:pPr>
            <a:r>
              <a:rPr lang="ja-JP" altLang="en-US" sz="800" dirty="0">
                <a:latin typeface="メイリオ" panose="020B0604030504040204" pitchFamily="50" charset="-128"/>
                <a:ea typeface="メイリオ" panose="020B0604030504040204" pitchFamily="50" charset="-128"/>
              </a:rPr>
              <a:t>地方企業、遠隔地企業の採用をしっかり支援。主に製造業、配送、建築、各種金属加工などを中心に実績を上げています。また、必ず現地を訪問の上、現場重視の取材や撮影を実施することでリアルな情報収集に注力します。</a:t>
            </a:r>
          </a:p>
        </p:txBody>
      </p:sp>
      <p:sp>
        <p:nvSpPr>
          <p:cNvPr id="60" name="テキスト ボックス 59">
            <a:extLst>
              <a:ext uri="{FF2B5EF4-FFF2-40B4-BE49-F238E27FC236}">
                <a16:creationId xmlns:a16="http://schemas.microsoft.com/office/drawing/2014/main" id="{0A3E3C66-7FC1-53EB-94F9-4E87AF40B433}"/>
              </a:ext>
            </a:extLst>
          </p:cNvPr>
          <p:cNvSpPr txBox="1"/>
          <p:nvPr/>
        </p:nvSpPr>
        <p:spPr>
          <a:xfrm>
            <a:off x="4846712" y="2503221"/>
            <a:ext cx="2339012" cy="1008305"/>
          </a:xfrm>
          <a:prstGeom prst="rect">
            <a:avLst/>
          </a:prstGeom>
          <a:noFill/>
        </p:spPr>
        <p:txBody>
          <a:bodyPr wrap="square" rtlCol="0">
            <a:noAutofit/>
          </a:bodyPr>
          <a:lstStyle/>
          <a:p>
            <a:pPr>
              <a:lnSpc>
                <a:spcPct val="150000"/>
              </a:lnSpc>
            </a:pPr>
            <a:r>
              <a:rPr lang="ja-JP" altLang="en-US" sz="800" dirty="0">
                <a:latin typeface="メイリオ" panose="020B0604030504040204" pitchFamily="50" charset="-128"/>
                <a:ea typeface="メイリオ" panose="020B0604030504040204" pitchFamily="50" charset="-128"/>
              </a:rPr>
              <a:t>現地取材の情報を求人広告に表現することで、現場重視のリアルな情報を元に、短時間での運用開始を実現します。募集の効果は専任担当がウオッチし、分析結果をもとに月</a:t>
            </a:r>
            <a:r>
              <a:rPr lang="en-US" altLang="ja-JP" sz="800" dirty="0">
                <a:latin typeface="メイリオ" panose="020B0604030504040204" pitchFamily="50" charset="-128"/>
                <a:ea typeface="メイリオ" panose="020B0604030504040204" pitchFamily="50" charset="-128"/>
              </a:rPr>
              <a:t>2</a:t>
            </a:r>
            <a:r>
              <a:rPr lang="ja-JP" altLang="en-US" sz="800" dirty="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3</a:t>
            </a:r>
            <a:r>
              <a:rPr lang="ja-JP" altLang="en-US" sz="800" dirty="0">
                <a:latin typeface="メイリオ" panose="020B0604030504040204" pitchFamily="50" charset="-128"/>
                <a:ea typeface="メイリオ" panose="020B0604030504040204" pitchFamily="50" charset="-128"/>
              </a:rPr>
              <a:t>回、内容を更新することで更なる効果</a:t>
            </a:r>
            <a:r>
              <a:rPr lang="en-US" altLang="ja-JP" sz="800" dirty="0">
                <a:latin typeface="メイリオ" panose="020B0604030504040204" pitchFamily="50" charset="-128"/>
                <a:ea typeface="メイリオ" panose="020B0604030504040204" pitchFamily="50" charset="-128"/>
              </a:rPr>
              <a:t>UP</a:t>
            </a:r>
            <a:r>
              <a:rPr lang="ja-JP" altLang="en-US" sz="800" dirty="0">
                <a:latin typeface="メイリオ" panose="020B0604030504040204" pitchFamily="50" charset="-128"/>
                <a:ea typeface="メイリオ" panose="020B0604030504040204" pitchFamily="50" charset="-128"/>
              </a:rPr>
              <a:t>を狙います。</a:t>
            </a:r>
          </a:p>
        </p:txBody>
      </p:sp>
      <p:sp>
        <p:nvSpPr>
          <p:cNvPr id="62" name="テキスト ボックス 61">
            <a:extLst>
              <a:ext uri="{FF2B5EF4-FFF2-40B4-BE49-F238E27FC236}">
                <a16:creationId xmlns:a16="http://schemas.microsoft.com/office/drawing/2014/main" id="{735C62CC-3C2F-BA92-23CB-F4C40A35FE61}"/>
              </a:ext>
            </a:extLst>
          </p:cNvPr>
          <p:cNvSpPr txBox="1"/>
          <p:nvPr/>
        </p:nvSpPr>
        <p:spPr>
          <a:xfrm>
            <a:off x="7616169" y="2505270"/>
            <a:ext cx="2339012" cy="1008305"/>
          </a:xfrm>
          <a:prstGeom prst="rect">
            <a:avLst/>
          </a:prstGeom>
          <a:noFill/>
        </p:spPr>
        <p:txBody>
          <a:bodyPr wrap="square" rtlCol="0">
            <a:noAutofit/>
          </a:bodyPr>
          <a:lstStyle/>
          <a:p>
            <a:pPr>
              <a:lnSpc>
                <a:spcPct val="150000"/>
              </a:lnSpc>
            </a:pPr>
            <a:r>
              <a:rPr lang="ja-JP" altLang="en-US" sz="800" dirty="0">
                <a:latin typeface="メイリオ" panose="020B0604030504040204" pitchFamily="50" charset="-128"/>
                <a:ea typeface="メイリオ" panose="020B0604030504040204" pitchFamily="50" charset="-128"/>
              </a:rPr>
              <a:t>応募対応、追跡、書類回収、</a:t>
            </a:r>
            <a:r>
              <a:rPr lang="en-US" altLang="ja-JP" sz="800" dirty="0">
                <a:latin typeface="メイリオ" panose="020B0604030504040204" pitchFamily="50" charset="-128"/>
                <a:ea typeface="メイリオ" panose="020B0604030504040204" pitchFamily="50" charset="-128"/>
              </a:rPr>
              <a:t>1</a:t>
            </a:r>
            <a:r>
              <a:rPr lang="ja-JP" altLang="en-US" sz="800" dirty="0">
                <a:latin typeface="メイリオ" panose="020B0604030504040204" pitchFamily="50" charset="-128"/>
                <a:ea typeface="メイリオ" panose="020B0604030504040204" pitchFamily="50" charset="-128"/>
              </a:rPr>
              <a:t>次面接、推薦文作成、企業面接設定（調整）、面接事前確認まで、煩雑な採用業務をフルで対応します。全ての対応で「求める人材」に届くアプローチを行うことでスムーズに面接・入社へ繋げます。</a:t>
            </a:r>
          </a:p>
        </p:txBody>
      </p:sp>
      <p:sp>
        <p:nvSpPr>
          <p:cNvPr id="63" name="テキスト ボックス 62">
            <a:extLst>
              <a:ext uri="{FF2B5EF4-FFF2-40B4-BE49-F238E27FC236}">
                <a16:creationId xmlns:a16="http://schemas.microsoft.com/office/drawing/2014/main" id="{69B6C7F8-817E-578E-D148-0C14A03CD52B}"/>
              </a:ext>
            </a:extLst>
          </p:cNvPr>
          <p:cNvSpPr txBox="1"/>
          <p:nvPr/>
        </p:nvSpPr>
        <p:spPr>
          <a:xfrm>
            <a:off x="2733961" y="4437459"/>
            <a:ext cx="2311739" cy="376016"/>
          </a:xfrm>
          <a:prstGeom prst="rect">
            <a:avLst/>
          </a:prstGeom>
          <a:noFill/>
        </p:spPr>
        <p:txBody>
          <a:bodyPr wrap="square" rtlCol="0">
            <a:noAutofit/>
          </a:bodyPr>
          <a:lstStyle/>
          <a:p>
            <a:pPr>
              <a:spcAft>
                <a:spcPts val="554"/>
              </a:spcAft>
            </a:pPr>
            <a:r>
              <a:rPr lang="ja-JP" altLang="en-US" sz="900" dirty="0">
                <a:latin typeface="メイリオ" panose="020B0604030504040204" pitchFamily="50" charset="-128"/>
                <a:ea typeface="メイリオ" panose="020B0604030504040204" pitchFamily="50" charset="-128"/>
              </a:rPr>
              <a:t>求人広告の手配、応募対応など</a:t>
            </a:r>
          </a:p>
          <a:p>
            <a:pPr>
              <a:spcAft>
                <a:spcPts val="554"/>
              </a:spcAft>
            </a:pPr>
            <a:r>
              <a:rPr lang="ja-JP" altLang="en-US" sz="900" b="1" dirty="0">
                <a:latin typeface="メイリオ" panose="020B0604030504040204" pitchFamily="50" charset="-128"/>
                <a:ea typeface="メイリオ" panose="020B0604030504040204" pitchFamily="50" charset="-128"/>
              </a:rPr>
              <a:t>業務工数に時間とコスト</a:t>
            </a:r>
            <a:r>
              <a:rPr lang="ja-JP" altLang="en-US" sz="900" dirty="0">
                <a:latin typeface="メイリオ" panose="020B0604030504040204" pitchFamily="50" charset="-128"/>
                <a:ea typeface="メイリオ" panose="020B0604030504040204" pitchFamily="50" charset="-128"/>
              </a:rPr>
              <a:t>が掛かっている。</a:t>
            </a:r>
            <a:endParaRPr kumimoji="1" lang="en-US" altLang="ja-JP" sz="900" dirty="0">
              <a:latin typeface="メイリオ" panose="020B0604030504040204" pitchFamily="50" charset="-128"/>
              <a:ea typeface="メイリオ" panose="020B0604030504040204" pitchFamily="50" charset="-128"/>
            </a:endParaRPr>
          </a:p>
        </p:txBody>
      </p:sp>
      <p:sp>
        <p:nvSpPr>
          <p:cNvPr id="65" name="テキスト ボックス 64">
            <a:extLst>
              <a:ext uri="{FF2B5EF4-FFF2-40B4-BE49-F238E27FC236}">
                <a16:creationId xmlns:a16="http://schemas.microsoft.com/office/drawing/2014/main" id="{5E1819C5-012A-9B83-25D5-68C4B0F65D1C}"/>
              </a:ext>
            </a:extLst>
          </p:cNvPr>
          <p:cNvSpPr txBox="1"/>
          <p:nvPr/>
        </p:nvSpPr>
        <p:spPr>
          <a:xfrm>
            <a:off x="2733961" y="5075345"/>
            <a:ext cx="2311739" cy="376016"/>
          </a:xfrm>
          <a:prstGeom prst="rect">
            <a:avLst/>
          </a:prstGeom>
          <a:noFill/>
        </p:spPr>
        <p:txBody>
          <a:bodyPr wrap="square" rtlCol="0">
            <a:noAutofit/>
          </a:bodyPr>
          <a:lstStyle/>
          <a:p>
            <a:pPr>
              <a:spcAft>
                <a:spcPts val="554"/>
              </a:spcAft>
            </a:pPr>
            <a:r>
              <a:rPr lang="ja-JP" altLang="en-US" sz="900" dirty="0">
                <a:latin typeface="メイリオ" panose="020B0604030504040204" pitchFamily="50" charset="-128"/>
                <a:ea typeface="メイリオ" panose="020B0604030504040204" pitchFamily="50" charset="-128"/>
              </a:rPr>
              <a:t>転職者対応が大変。</a:t>
            </a:r>
          </a:p>
          <a:p>
            <a:pPr>
              <a:spcAft>
                <a:spcPts val="554"/>
              </a:spcAft>
            </a:pPr>
            <a:r>
              <a:rPr lang="ja-JP" altLang="en-US" sz="900" b="1" dirty="0">
                <a:latin typeface="メイリオ" panose="020B0604030504040204" pitchFamily="50" charset="-128"/>
                <a:ea typeface="メイリオ" panose="020B0604030504040204" pitchFamily="50" charset="-128"/>
              </a:rPr>
              <a:t>連絡が取れない、面接キャンセルが多い</a:t>
            </a:r>
            <a:r>
              <a:rPr lang="ja-JP" altLang="en-US" sz="900" dirty="0">
                <a:latin typeface="メイリオ" panose="020B0604030504040204" pitchFamily="50" charset="-128"/>
                <a:ea typeface="メイリオ" panose="020B0604030504040204" pitchFamily="50" charset="-128"/>
              </a:rPr>
              <a:t>。</a:t>
            </a:r>
            <a:endParaRPr kumimoji="1" lang="en-US" altLang="ja-JP" sz="900" dirty="0">
              <a:latin typeface="メイリオ" panose="020B0604030504040204" pitchFamily="50" charset="-128"/>
              <a:ea typeface="メイリオ" panose="020B0604030504040204" pitchFamily="50" charset="-128"/>
            </a:endParaRPr>
          </a:p>
        </p:txBody>
      </p:sp>
      <p:sp>
        <p:nvSpPr>
          <p:cNvPr id="67" name="テキスト ボックス 66">
            <a:extLst>
              <a:ext uri="{FF2B5EF4-FFF2-40B4-BE49-F238E27FC236}">
                <a16:creationId xmlns:a16="http://schemas.microsoft.com/office/drawing/2014/main" id="{6BE26C16-B1A5-2E54-347C-45C4E6878695}"/>
              </a:ext>
            </a:extLst>
          </p:cNvPr>
          <p:cNvSpPr txBox="1"/>
          <p:nvPr/>
        </p:nvSpPr>
        <p:spPr>
          <a:xfrm>
            <a:off x="2733960" y="5714582"/>
            <a:ext cx="2311739" cy="376016"/>
          </a:xfrm>
          <a:prstGeom prst="rect">
            <a:avLst/>
          </a:prstGeom>
          <a:noFill/>
        </p:spPr>
        <p:txBody>
          <a:bodyPr wrap="square" rtlCol="0">
            <a:noAutofit/>
          </a:bodyPr>
          <a:lstStyle/>
          <a:p>
            <a:pPr>
              <a:spcAft>
                <a:spcPts val="554"/>
              </a:spcAft>
            </a:pPr>
            <a:r>
              <a:rPr lang="ja-JP" altLang="en-US" sz="900" dirty="0">
                <a:latin typeface="メイリオ" panose="020B0604030504040204" pitchFamily="50" charset="-128"/>
                <a:ea typeface="メイリオ" panose="020B0604030504040204" pitchFamily="50" charset="-128"/>
              </a:rPr>
              <a:t>人材紹介は料金が高い。</a:t>
            </a:r>
          </a:p>
          <a:p>
            <a:pPr>
              <a:spcAft>
                <a:spcPts val="554"/>
              </a:spcAft>
            </a:pPr>
            <a:r>
              <a:rPr lang="ja-JP" altLang="en-US" sz="900" b="1" dirty="0">
                <a:latin typeface="メイリオ" panose="020B0604030504040204" pitchFamily="50" charset="-128"/>
                <a:ea typeface="メイリオ" panose="020B0604030504040204" pitchFamily="50" charset="-128"/>
              </a:rPr>
              <a:t>大量採用、継続採用できる方法</a:t>
            </a:r>
            <a:r>
              <a:rPr lang="ja-JP" altLang="en-US" sz="900" dirty="0">
                <a:latin typeface="メイリオ" panose="020B0604030504040204" pitchFamily="50" charset="-128"/>
                <a:ea typeface="メイリオ" panose="020B0604030504040204" pitchFamily="50" charset="-128"/>
              </a:rPr>
              <a:t>が欲しい。</a:t>
            </a:r>
            <a:endParaRPr kumimoji="1" lang="en-US" altLang="ja-JP" sz="900" dirty="0">
              <a:latin typeface="メイリオ" panose="020B0604030504040204" pitchFamily="50" charset="-128"/>
              <a:ea typeface="メイリオ" panose="020B0604030504040204" pitchFamily="50" charset="-128"/>
            </a:endParaRPr>
          </a:p>
        </p:txBody>
      </p:sp>
      <p:sp>
        <p:nvSpPr>
          <p:cNvPr id="70" name="右矢印 14">
            <a:extLst>
              <a:ext uri="{FF2B5EF4-FFF2-40B4-BE49-F238E27FC236}">
                <a16:creationId xmlns:a16="http://schemas.microsoft.com/office/drawing/2014/main" id="{A215DEF2-7D43-6365-5B12-398BB15BBC53}"/>
              </a:ext>
            </a:extLst>
          </p:cNvPr>
          <p:cNvSpPr/>
          <p:nvPr/>
        </p:nvSpPr>
        <p:spPr>
          <a:xfrm>
            <a:off x="5412649" y="4876172"/>
            <a:ext cx="1114029" cy="721148"/>
          </a:xfrm>
          <a:prstGeom prst="rightArrow">
            <a:avLst>
              <a:gd name="adj1" fmla="val 50000"/>
              <a:gd name="adj2" fmla="val 55672"/>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pic>
        <p:nvPicPr>
          <p:cNvPr id="73" name="グラフィックス 72" descr="閉じる 単色塗りつぶし">
            <a:extLst>
              <a:ext uri="{FF2B5EF4-FFF2-40B4-BE49-F238E27FC236}">
                <a16:creationId xmlns:a16="http://schemas.microsoft.com/office/drawing/2014/main" id="{68C9CC89-294A-DC2F-07F4-C29242D32F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50391" y="4488744"/>
            <a:ext cx="332308" cy="332308"/>
          </a:xfrm>
          <a:prstGeom prst="rect">
            <a:avLst/>
          </a:prstGeom>
        </p:spPr>
      </p:pic>
      <p:pic>
        <p:nvPicPr>
          <p:cNvPr id="74" name="グラフィックス 73" descr="閉じる 単色塗りつぶし">
            <a:extLst>
              <a:ext uri="{FF2B5EF4-FFF2-40B4-BE49-F238E27FC236}">
                <a16:creationId xmlns:a16="http://schemas.microsoft.com/office/drawing/2014/main" id="{37265785-0C73-33C8-5E1A-614BFD8CB4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50391" y="5097199"/>
            <a:ext cx="332308" cy="332308"/>
          </a:xfrm>
          <a:prstGeom prst="rect">
            <a:avLst/>
          </a:prstGeom>
        </p:spPr>
      </p:pic>
      <p:pic>
        <p:nvPicPr>
          <p:cNvPr id="76" name="グラフィックス 75" descr="閉じる 単色塗りつぶし">
            <a:extLst>
              <a:ext uri="{FF2B5EF4-FFF2-40B4-BE49-F238E27FC236}">
                <a16:creationId xmlns:a16="http://schemas.microsoft.com/office/drawing/2014/main" id="{C12150CA-526B-84B2-760E-F95BFC94AB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50391" y="5730386"/>
            <a:ext cx="332308" cy="332308"/>
          </a:xfrm>
          <a:prstGeom prst="rect">
            <a:avLst/>
          </a:prstGeom>
        </p:spPr>
      </p:pic>
      <p:sp>
        <p:nvSpPr>
          <p:cNvPr id="89" name="テキスト ボックス 88">
            <a:extLst>
              <a:ext uri="{FF2B5EF4-FFF2-40B4-BE49-F238E27FC236}">
                <a16:creationId xmlns:a16="http://schemas.microsoft.com/office/drawing/2014/main" id="{C57C0F47-66C7-3052-68A6-1B489DD3EFC6}"/>
              </a:ext>
            </a:extLst>
          </p:cNvPr>
          <p:cNvSpPr txBox="1"/>
          <p:nvPr/>
        </p:nvSpPr>
        <p:spPr>
          <a:xfrm>
            <a:off x="8732975" y="4418942"/>
            <a:ext cx="2628479" cy="376016"/>
          </a:xfrm>
          <a:prstGeom prst="rect">
            <a:avLst/>
          </a:prstGeom>
          <a:noFill/>
        </p:spPr>
        <p:txBody>
          <a:bodyPr wrap="square" rtlCol="0">
            <a:noAutofit/>
          </a:bodyPr>
          <a:lstStyle/>
          <a:p>
            <a:pPr>
              <a:spcAft>
                <a:spcPts val="554"/>
              </a:spcAft>
            </a:pPr>
            <a:r>
              <a:rPr lang="ja-JP" altLang="en-US" sz="900" dirty="0">
                <a:latin typeface="メイリオ" panose="020B0604030504040204" pitchFamily="50" charset="-128"/>
                <a:ea typeface="メイリオ" panose="020B0604030504040204" pitchFamily="50" charset="-128"/>
              </a:rPr>
              <a:t>採用業務をプロが代行することで</a:t>
            </a:r>
            <a:endParaRPr lang="en-US" altLang="ja-JP" sz="900" dirty="0">
              <a:latin typeface="メイリオ" panose="020B0604030504040204" pitchFamily="50" charset="-128"/>
              <a:ea typeface="メイリオ" panose="020B0604030504040204" pitchFamily="50" charset="-128"/>
            </a:endParaRPr>
          </a:p>
          <a:p>
            <a:pPr>
              <a:spcAft>
                <a:spcPts val="554"/>
              </a:spcAft>
            </a:pPr>
            <a:r>
              <a:rPr lang="ja-JP" altLang="en-US" sz="900" b="1" dirty="0">
                <a:solidFill>
                  <a:srgbClr val="C00000"/>
                </a:solidFill>
                <a:latin typeface="メイリオ" panose="020B0604030504040204" pitchFamily="50" charset="-128"/>
                <a:ea typeface="メイリオ" panose="020B0604030504040204" pitchFamily="50" charset="-128"/>
              </a:rPr>
              <a:t>最小限の工数とコスト</a:t>
            </a:r>
            <a:r>
              <a:rPr lang="ja-JP" altLang="en-US" sz="900" dirty="0">
                <a:latin typeface="メイリオ" panose="020B0604030504040204" pitchFamily="50" charset="-128"/>
                <a:ea typeface="メイリオ" panose="020B0604030504040204" pitchFamily="50" charset="-128"/>
              </a:rPr>
              <a:t>で採用が可能。</a:t>
            </a:r>
            <a:endParaRPr lang="en-US" altLang="ja-JP" sz="900" dirty="0">
              <a:latin typeface="メイリオ" panose="020B0604030504040204" pitchFamily="50" charset="-128"/>
              <a:ea typeface="メイリオ" panose="020B0604030504040204" pitchFamily="50" charset="-128"/>
            </a:endParaRPr>
          </a:p>
        </p:txBody>
      </p:sp>
      <p:sp>
        <p:nvSpPr>
          <p:cNvPr id="90" name="テキスト ボックス 89">
            <a:extLst>
              <a:ext uri="{FF2B5EF4-FFF2-40B4-BE49-F238E27FC236}">
                <a16:creationId xmlns:a16="http://schemas.microsoft.com/office/drawing/2014/main" id="{65F085BE-9990-B827-5044-4171B3E779F3}"/>
              </a:ext>
            </a:extLst>
          </p:cNvPr>
          <p:cNvSpPr txBox="1"/>
          <p:nvPr/>
        </p:nvSpPr>
        <p:spPr>
          <a:xfrm>
            <a:off x="8732975" y="5056828"/>
            <a:ext cx="2628479" cy="376016"/>
          </a:xfrm>
          <a:prstGeom prst="rect">
            <a:avLst/>
          </a:prstGeom>
          <a:noFill/>
        </p:spPr>
        <p:txBody>
          <a:bodyPr wrap="square" rtlCol="0">
            <a:noAutofit/>
          </a:bodyPr>
          <a:lstStyle/>
          <a:p>
            <a:pPr>
              <a:spcAft>
                <a:spcPts val="554"/>
              </a:spcAft>
            </a:pPr>
            <a:r>
              <a:rPr lang="ja-JP" altLang="en-US" sz="900" dirty="0">
                <a:latin typeface="メイリオ" panose="020B0604030504040204" pitchFamily="50" charset="-128"/>
                <a:ea typeface="メイリオ" panose="020B0604030504040204" pitchFamily="50" charset="-128"/>
              </a:rPr>
              <a:t>面接前のフォローを行い、面接前には前日確認。</a:t>
            </a:r>
            <a:r>
              <a:rPr lang="ja-JP" altLang="en-US" sz="900" b="1" dirty="0">
                <a:solidFill>
                  <a:srgbClr val="C00000"/>
                </a:solidFill>
                <a:latin typeface="メイリオ" panose="020B0604030504040204" pitchFamily="50" charset="-128"/>
                <a:ea typeface="メイリオ" panose="020B0604030504040204" pitchFamily="50" charset="-128"/>
              </a:rPr>
              <a:t>面接キャンセルが圧倒的に少ない</a:t>
            </a:r>
            <a:r>
              <a:rPr lang="ja-JP" altLang="en-US" sz="900" dirty="0">
                <a:latin typeface="メイリオ" panose="020B0604030504040204" pitchFamily="50" charset="-128"/>
                <a:ea typeface="メイリオ" panose="020B0604030504040204" pitchFamily="50" charset="-128"/>
              </a:rPr>
              <a:t>。</a:t>
            </a:r>
            <a:endParaRPr lang="en-US" altLang="ja-JP" sz="900" dirty="0">
              <a:latin typeface="メイリオ" panose="020B0604030504040204" pitchFamily="50" charset="-128"/>
              <a:ea typeface="メイリオ" panose="020B0604030504040204" pitchFamily="50" charset="-128"/>
            </a:endParaRPr>
          </a:p>
        </p:txBody>
      </p:sp>
      <p:sp>
        <p:nvSpPr>
          <p:cNvPr id="91" name="テキスト ボックス 90">
            <a:extLst>
              <a:ext uri="{FF2B5EF4-FFF2-40B4-BE49-F238E27FC236}">
                <a16:creationId xmlns:a16="http://schemas.microsoft.com/office/drawing/2014/main" id="{97AB1886-ACCE-055D-D3B5-0338DCAA9EC5}"/>
              </a:ext>
            </a:extLst>
          </p:cNvPr>
          <p:cNvSpPr txBox="1"/>
          <p:nvPr/>
        </p:nvSpPr>
        <p:spPr>
          <a:xfrm>
            <a:off x="8732974" y="5696065"/>
            <a:ext cx="2628479" cy="561390"/>
          </a:xfrm>
          <a:prstGeom prst="rect">
            <a:avLst/>
          </a:prstGeom>
          <a:noFill/>
        </p:spPr>
        <p:txBody>
          <a:bodyPr wrap="square" rtlCol="0">
            <a:noAutofit/>
          </a:bodyPr>
          <a:lstStyle/>
          <a:p>
            <a:pPr>
              <a:spcAft>
                <a:spcPts val="554"/>
              </a:spcAft>
            </a:pPr>
            <a:r>
              <a:rPr lang="ja-JP" altLang="en-US" sz="900" dirty="0">
                <a:latin typeface="メイリオ" panose="020B0604030504040204" pitchFamily="50" charset="-128"/>
                <a:ea typeface="メイリオ" panose="020B0604030504040204" pitchFamily="50" charset="-128"/>
              </a:rPr>
              <a:t>初期費用、利用料、成果報酬、すべてが</a:t>
            </a:r>
            <a:endParaRPr lang="en-US" altLang="ja-JP" sz="900" dirty="0">
              <a:latin typeface="メイリオ" panose="020B0604030504040204" pitchFamily="50" charset="-128"/>
              <a:ea typeface="メイリオ" panose="020B0604030504040204" pitchFamily="50" charset="-128"/>
            </a:endParaRPr>
          </a:p>
          <a:p>
            <a:pPr>
              <a:spcAft>
                <a:spcPts val="554"/>
              </a:spcAft>
            </a:pPr>
            <a:r>
              <a:rPr lang="ja-JP" altLang="en-US" sz="900" dirty="0">
                <a:latin typeface="メイリオ" panose="020B0604030504040204" pitchFamily="50" charset="-128"/>
                <a:ea typeface="メイリオ" panose="020B0604030504040204" pitchFamily="50" charset="-128"/>
              </a:rPr>
              <a:t>リーズナブルな</a:t>
            </a:r>
            <a:r>
              <a:rPr lang="ja-JP" altLang="en-US" sz="900" b="1" dirty="0">
                <a:solidFill>
                  <a:srgbClr val="C00000"/>
                </a:solidFill>
                <a:latin typeface="メイリオ" panose="020B0604030504040204" pitchFamily="50" charset="-128"/>
                <a:ea typeface="メイリオ" panose="020B0604030504040204" pitchFamily="50" charset="-128"/>
              </a:rPr>
              <a:t>業界最安値価格</a:t>
            </a:r>
            <a:r>
              <a:rPr lang="ja-JP" altLang="en-US" sz="9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当社比</a:t>
            </a:r>
          </a:p>
          <a:p>
            <a:pPr>
              <a:spcAft>
                <a:spcPts val="554"/>
              </a:spcAft>
            </a:pPr>
            <a:r>
              <a:rPr lang="ja-JP" altLang="en-US" sz="900" b="1" dirty="0">
                <a:solidFill>
                  <a:srgbClr val="C00000"/>
                </a:solidFill>
                <a:latin typeface="メイリオ" panose="020B0604030504040204" pitchFamily="50" charset="-128"/>
                <a:ea typeface="メイリオ" panose="020B0604030504040204" pitchFamily="50" charset="-128"/>
              </a:rPr>
              <a:t>継続しても低価格</a:t>
            </a:r>
            <a:r>
              <a:rPr lang="ja-JP" altLang="en-US" sz="900" dirty="0">
                <a:latin typeface="メイリオ" panose="020B0604030504040204" pitchFamily="50" charset="-128"/>
                <a:ea typeface="メイリオ" panose="020B0604030504040204" pitchFamily="50" charset="-128"/>
              </a:rPr>
              <a:t>で、</a:t>
            </a:r>
            <a:r>
              <a:rPr lang="ja-JP" altLang="en-US" sz="900" b="1" dirty="0">
                <a:solidFill>
                  <a:srgbClr val="C00000"/>
                </a:solidFill>
                <a:latin typeface="メイリオ" panose="020B0604030504040204" pitchFamily="50" charset="-128"/>
                <a:ea typeface="メイリオ" panose="020B0604030504040204" pitchFamily="50" charset="-128"/>
              </a:rPr>
              <a:t>複数名の採用</a:t>
            </a:r>
            <a:r>
              <a:rPr lang="ja-JP" altLang="en-US" sz="900" dirty="0">
                <a:latin typeface="メイリオ" panose="020B0604030504040204" pitchFamily="50" charset="-128"/>
                <a:ea typeface="メイリオ" panose="020B0604030504040204" pitchFamily="50" charset="-128"/>
              </a:rPr>
              <a:t>もしやすい。</a:t>
            </a:r>
            <a:endParaRPr kumimoji="1" lang="en-US" altLang="ja-JP" sz="900" dirty="0">
              <a:latin typeface="メイリオ" panose="020B0604030504040204" pitchFamily="50" charset="-128"/>
              <a:ea typeface="メイリオ" panose="020B0604030504040204" pitchFamily="50" charset="-128"/>
            </a:endParaRPr>
          </a:p>
        </p:txBody>
      </p:sp>
      <p:sp>
        <p:nvSpPr>
          <p:cNvPr id="95" name="楕円 94">
            <a:extLst>
              <a:ext uri="{FF2B5EF4-FFF2-40B4-BE49-F238E27FC236}">
                <a16:creationId xmlns:a16="http://schemas.microsoft.com/office/drawing/2014/main" id="{139D9E85-C3DB-F6AF-B1C7-40B65AEFD5A0}"/>
              </a:ext>
            </a:extLst>
          </p:cNvPr>
          <p:cNvSpPr/>
          <p:nvPr/>
        </p:nvSpPr>
        <p:spPr>
          <a:xfrm>
            <a:off x="6976512" y="4707609"/>
            <a:ext cx="1084679" cy="1084679"/>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7" name="グラフィックス 96" descr="ハーベイ ボール 0% 単色塗りつぶし">
            <a:extLst>
              <a:ext uri="{FF2B5EF4-FFF2-40B4-BE49-F238E27FC236}">
                <a16:creationId xmlns:a16="http://schemas.microsoft.com/office/drawing/2014/main" id="{311A1961-CADD-D68E-FFFB-08738CC3DF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90017" y="4434677"/>
            <a:ext cx="398769" cy="398769"/>
          </a:xfrm>
          <a:prstGeom prst="rect">
            <a:avLst/>
          </a:prstGeom>
        </p:spPr>
      </p:pic>
      <p:pic>
        <p:nvPicPr>
          <p:cNvPr id="98" name="グラフィックス 97" descr="ハーベイ ボール 0% 単色塗りつぶし">
            <a:extLst>
              <a:ext uri="{FF2B5EF4-FFF2-40B4-BE49-F238E27FC236}">
                <a16:creationId xmlns:a16="http://schemas.microsoft.com/office/drawing/2014/main" id="{18E207C0-91E9-AAFD-C196-FA4576A6C3C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78813" y="5037361"/>
            <a:ext cx="398769" cy="398769"/>
          </a:xfrm>
          <a:prstGeom prst="rect">
            <a:avLst/>
          </a:prstGeom>
        </p:spPr>
      </p:pic>
      <p:pic>
        <p:nvPicPr>
          <p:cNvPr id="99" name="グラフィックス 98" descr="ハーベイ ボール 0% 単色塗りつぶし">
            <a:extLst>
              <a:ext uri="{FF2B5EF4-FFF2-40B4-BE49-F238E27FC236}">
                <a16:creationId xmlns:a16="http://schemas.microsoft.com/office/drawing/2014/main" id="{459EFDC8-024A-A261-19AE-4B04C4A15E8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86070" y="5695239"/>
            <a:ext cx="398769" cy="398769"/>
          </a:xfrm>
          <a:prstGeom prst="rect">
            <a:avLst/>
          </a:prstGeom>
        </p:spPr>
      </p:pic>
      <p:pic>
        <p:nvPicPr>
          <p:cNvPr id="101" name="図 100" descr="挿絵 が含まれている画像&#10;&#10;自動的に生成された説明">
            <a:extLst>
              <a:ext uri="{FF2B5EF4-FFF2-40B4-BE49-F238E27FC236}">
                <a16:creationId xmlns:a16="http://schemas.microsoft.com/office/drawing/2014/main" id="{7AB33FA3-2E81-6056-42AF-AE9BF04A8B0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77035" y="5133280"/>
            <a:ext cx="795801" cy="221672"/>
          </a:xfrm>
          <a:prstGeom prst="rect">
            <a:avLst/>
          </a:prstGeom>
        </p:spPr>
      </p:pic>
      <p:sp>
        <p:nvSpPr>
          <p:cNvPr id="102" name="楕円 101">
            <a:extLst>
              <a:ext uri="{FF2B5EF4-FFF2-40B4-BE49-F238E27FC236}">
                <a16:creationId xmlns:a16="http://schemas.microsoft.com/office/drawing/2014/main" id="{3EFA03EA-59C4-F90D-2EDE-294CBF0A3956}"/>
              </a:ext>
            </a:extLst>
          </p:cNvPr>
          <p:cNvSpPr/>
          <p:nvPr/>
        </p:nvSpPr>
        <p:spPr>
          <a:xfrm>
            <a:off x="1038422" y="4687638"/>
            <a:ext cx="1084679" cy="1084679"/>
          </a:xfrm>
          <a:prstGeom prst="ellipse">
            <a:avLst/>
          </a:prstGeom>
          <a:solidFill>
            <a:srgbClr val="1F49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テキスト ボックス 87">
            <a:extLst>
              <a:ext uri="{FF2B5EF4-FFF2-40B4-BE49-F238E27FC236}">
                <a16:creationId xmlns:a16="http://schemas.microsoft.com/office/drawing/2014/main" id="{F0C62B3C-AAEB-E782-945F-CD79162EAB93}"/>
              </a:ext>
            </a:extLst>
          </p:cNvPr>
          <p:cNvSpPr txBox="1"/>
          <p:nvPr/>
        </p:nvSpPr>
        <p:spPr>
          <a:xfrm>
            <a:off x="1263299" y="5092737"/>
            <a:ext cx="634923" cy="229031"/>
          </a:xfrm>
          <a:prstGeom prst="rect">
            <a:avLst/>
          </a:prstGeom>
          <a:noFill/>
        </p:spPr>
        <p:txBody>
          <a:bodyPr wrap="square" rtlCol="0">
            <a:noAutofit/>
          </a:bodyPr>
          <a:lstStyle/>
          <a:p>
            <a:pPr algn="ctr">
              <a:spcAft>
                <a:spcPts val="554"/>
              </a:spcAft>
            </a:pPr>
            <a:r>
              <a:rPr kumimoji="1" lang="ja-JP" altLang="en-US" sz="1600" b="1" dirty="0">
                <a:solidFill>
                  <a:schemeClr val="bg1"/>
                </a:solidFill>
                <a:latin typeface="メイリオ" panose="020B0604030504040204" pitchFamily="50" charset="-128"/>
                <a:ea typeface="メイリオ" panose="020B0604030504040204" pitchFamily="50" charset="-128"/>
              </a:rPr>
              <a:t>課題</a:t>
            </a:r>
            <a:endParaRPr kumimoji="1" lang="en-US" altLang="ja-JP" sz="14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06262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2488C18D-135E-B280-969B-CA2E6981E196}"/>
              </a:ext>
            </a:extLst>
          </p:cNvPr>
          <p:cNvSpPr/>
          <p:nvPr/>
        </p:nvSpPr>
        <p:spPr>
          <a:xfrm>
            <a:off x="0" y="0"/>
            <a:ext cx="12192000" cy="439153"/>
          </a:xfrm>
          <a:prstGeom prst="rect">
            <a:avLst/>
          </a:prstGeom>
          <a:solidFill>
            <a:srgbClr val="4E95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4E95D9"/>
              </a:solidFill>
            </a:endParaRPr>
          </a:p>
        </p:txBody>
      </p:sp>
      <p:sp>
        <p:nvSpPr>
          <p:cNvPr id="11" name="テキスト プレースホルダー 8">
            <a:extLst>
              <a:ext uri="{FF2B5EF4-FFF2-40B4-BE49-F238E27FC236}">
                <a16:creationId xmlns:a16="http://schemas.microsoft.com/office/drawing/2014/main" id="{E100F7DE-B775-A5A7-D128-0DE5014C074C}"/>
              </a:ext>
            </a:extLst>
          </p:cNvPr>
          <p:cNvSpPr txBox="1">
            <a:spLocks/>
          </p:cNvSpPr>
          <p:nvPr/>
        </p:nvSpPr>
        <p:spPr>
          <a:xfrm>
            <a:off x="435221" y="61281"/>
            <a:ext cx="8307265" cy="257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dirty="0">
              <a:latin typeface="Yu Gothic UI" panose="020B0500000000000000" pitchFamily="50" charset="-128"/>
              <a:ea typeface="Yu Gothic UI" panose="020B0500000000000000" pitchFamily="50" charset="-128"/>
            </a:endParaRPr>
          </a:p>
        </p:txBody>
      </p:sp>
      <p:sp>
        <p:nvSpPr>
          <p:cNvPr id="15" name="正方形/長方形 14">
            <a:extLst>
              <a:ext uri="{FF2B5EF4-FFF2-40B4-BE49-F238E27FC236}">
                <a16:creationId xmlns:a16="http://schemas.microsoft.com/office/drawing/2014/main" id="{BA9FC3F9-40C1-DB93-89B6-FFC6B16BF608}"/>
              </a:ext>
            </a:extLst>
          </p:cNvPr>
          <p:cNvSpPr/>
          <p:nvPr/>
        </p:nvSpPr>
        <p:spPr>
          <a:xfrm>
            <a:off x="0" y="442131"/>
            <a:ext cx="12192000" cy="37601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C67C55D1-3D1F-0911-C91F-8A15CB2C5D56}"/>
              </a:ext>
            </a:extLst>
          </p:cNvPr>
          <p:cNvSpPr/>
          <p:nvPr/>
        </p:nvSpPr>
        <p:spPr>
          <a:xfrm>
            <a:off x="0" y="6630763"/>
            <a:ext cx="12192000" cy="180474"/>
          </a:xfrm>
          <a:prstGeom prst="rect">
            <a:avLst/>
          </a:prstGeom>
          <a:solidFill>
            <a:srgbClr val="4E95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タイトル 6">
            <a:extLst>
              <a:ext uri="{FF2B5EF4-FFF2-40B4-BE49-F238E27FC236}">
                <a16:creationId xmlns:a16="http://schemas.microsoft.com/office/drawing/2014/main" id="{8BBC0888-2242-DDB3-2281-2CBB3DC63408}"/>
              </a:ext>
            </a:extLst>
          </p:cNvPr>
          <p:cNvSpPr txBox="1">
            <a:spLocks/>
          </p:cNvSpPr>
          <p:nvPr/>
        </p:nvSpPr>
        <p:spPr>
          <a:xfrm>
            <a:off x="1" y="517557"/>
            <a:ext cx="12192000" cy="23719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100" b="1" dirty="0">
                <a:latin typeface="メイリオ" panose="020B0604030504040204" pitchFamily="50" charset="-128"/>
                <a:ea typeface="メイリオ" panose="020B0604030504040204" pitchFamily="50" charset="-128"/>
              </a:rPr>
              <a:t>全部お任せ！求人広告＋人材紹介 「</a:t>
            </a:r>
            <a:r>
              <a:rPr lang="ja-JP" altLang="en-US" sz="1100" b="1" dirty="0">
                <a:solidFill>
                  <a:srgbClr val="FF0000"/>
                </a:solidFill>
                <a:latin typeface="メイリオ" panose="020B0604030504040204" pitchFamily="50" charset="-128"/>
                <a:ea typeface="メイリオ" panose="020B0604030504040204" pitchFamily="50" charset="-128"/>
              </a:rPr>
              <a:t>ハイブリットプラン</a:t>
            </a:r>
            <a:r>
              <a:rPr lang="ja-JP" altLang="en-US" sz="1100" b="1" dirty="0">
                <a:latin typeface="メイリオ" panose="020B0604030504040204" pitchFamily="50" charset="-128"/>
                <a:ea typeface="メイリオ" panose="020B0604030504040204" pitchFamily="50" charset="-128"/>
              </a:rPr>
              <a:t>」</a:t>
            </a:r>
          </a:p>
        </p:txBody>
      </p:sp>
      <p:sp>
        <p:nvSpPr>
          <p:cNvPr id="17" name="テキスト ボックス 16">
            <a:extLst>
              <a:ext uri="{FF2B5EF4-FFF2-40B4-BE49-F238E27FC236}">
                <a16:creationId xmlns:a16="http://schemas.microsoft.com/office/drawing/2014/main" id="{86FF4526-CF10-9174-F4A4-0DD5D0C62E33}"/>
              </a:ext>
            </a:extLst>
          </p:cNvPr>
          <p:cNvSpPr txBox="1"/>
          <p:nvPr/>
        </p:nvSpPr>
        <p:spPr>
          <a:xfrm>
            <a:off x="1" y="78665"/>
            <a:ext cx="12191998" cy="307777"/>
          </a:xfrm>
          <a:prstGeom prst="rect">
            <a:avLst/>
          </a:prstGeom>
          <a:noFill/>
        </p:spPr>
        <p:txBody>
          <a:bodyPr wrap="square" rtlCol="0">
            <a:spAutoFit/>
          </a:bodyPr>
          <a:lstStyle/>
          <a:p>
            <a:pPr algn="ctr"/>
            <a:r>
              <a:rPr lang="ja-JP" altLang="en-US" sz="1400" b="1" dirty="0">
                <a:solidFill>
                  <a:schemeClr val="bg1"/>
                </a:solidFill>
                <a:latin typeface="メイリオ" panose="020B0604030504040204" pitchFamily="50" charset="-128"/>
                <a:ea typeface="メイリオ" panose="020B0604030504040204" pitchFamily="50" charset="-128"/>
              </a:rPr>
              <a:t>プラン紹介・利用料金（</a:t>
            </a:r>
            <a:r>
              <a:rPr lang="en-US" altLang="ja-JP" sz="1400" b="1" dirty="0">
                <a:solidFill>
                  <a:schemeClr val="bg1"/>
                </a:solidFill>
                <a:latin typeface="メイリオ" panose="020B0604030504040204" pitchFamily="50" charset="-128"/>
                <a:ea typeface="メイリオ" panose="020B0604030504040204" pitchFamily="50" charset="-128"/>
              </a:rPr>
              <a:t>1</a:t>
            </a:r>
            <a:r>
              <a:rPr lang="ja-JP" altLang="en-US" sz="1400" b="1" dirty="0">
                <a:solidFill>
                  <a:schemeClr val="bg1"/>
                </a:solidFill>
                <a:latin typeface="メイリオ" panose="020B0604030504040204" pitchFamily="50" charset="-128"/>
                <a:ea typeface="メイリオ" panose="020B0604030504040204" pitchFamily="50" charset="-128"/>
              </a:rPr>
              <a:t>）</a:t>
            </a:r>
          </a:p>
        </p:txBody>
      </p:sp>
      <p:grpSp>
        <p:nvGrpSpPr>
          <p:cNvPr id="108" name="グループ化 107">
            <a:extLst>
              <a:ext uri="{FF2B5EF4-FFF2-40B4-BE49-F238E27FC236}">
                <a16:creationId xmlns:a16="http://schemas.microsoft.com/office/drawing/2014/main" id="{B3005D9B-86D9-8E0A-F7B1-896FBE66D533}"/>
              </a:ext>
            </a:extLst>
          </p:cNvPr>
          <p:cNvGrpSpPr/>
          <p:nvPr/>
        </p:nvGrpSpPr>
        <p:grpSpPr>
          <a:xfrm>
            <a:off x="737373" y="4336194"/>
            <a:ext cx="10717254" cy="2429798"/>
            <a:chOff x="759199" y="4330042"/>
            <a:chExt cx="10717254" cy="2429798"/>
          </a:xfrm>
        </p:grpSpPr>
        <p:sp>
          <p:nvSpPr>
            <p:cNvPr id="107" name="正方形/長方形 106">
              <a:extLst>
                <a:ext uri="{FF2B5EF4-FFF2-40B4-BE49-F238E27FC236}">
                  <a16:creationId xmlns:a16="http://schemas.microsoft.com/office/drawing/2014/main" id="{45104E9A-7A6D-8613-7CEC-1E35139E860D}"/>
                </a:ext>
              </a:extLst>
            </p:cNvPr>
            <p:cNvSpPr/>
            <p:nvPr/>
          </p:nvSpPr>
          <p:spPr>
            <a:xfrm>
              <a:off x="759199" y="4330042"/>
              <a:ext cx="10717254" cy="2262726"/>
            </a:xfrm>
            <a:prstGeom prst="rect">
              <a:avLst/>
            </a:prstGeom>
            <a:solidFill>
              <a:srgbClr val="1F497D"/>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6" name="グループ化 105">
              <a:extLst>
                <a:ext uri="{FF2B5EF4-FFF2-40B4-BE49-F238E27FC236}">
                  <a16:creationId xmlns:a16="http://schemas.microsoft.com/office/drawing/2014/main" id="{A14296C4-6795-D061-076D-3BC912A32834}"/>
                </a:ext>
              </a:extLst>
            </p:cNvPr>
            <p:cNvGrpSpPr/>
            <p:nvPr/>
          </p:nvGrpSpPr>
          <p:grpSpPr>
            <a:xfrm>
              <a:off x="866038" y="4341486"/>
              <a:ext cx="6393483" cy="2418354"/>
              <a:chOff x="857121" y="4277126"/>
              <a:chExt cx="6393483" cy="2418354"/>
            </a:xfrm>
          </p:grpSpPr>
          <p:sp>
            <p:nvSpPr>
              <p:cNvPr id="5" name="正方形/長方形 4">
                <a:extLst>
                  <a:ext uri="{FF2B5EF4-FFF2-40B4-BE49-F238E27FC236}">
                    <a16:creationId xmlns:a16="http://schemas.microsoft.com/office/drawing/2014/main" id="{AD311038-3F4E-B907-5225-1698043EDFB0}"/>
                  </a:ext>
                </a:extLst>
              </p:cNvPr>
              <p:cNvSpPr/>
              <p:nvPr/>
            </p:nvSpPr>
            <p:spPr>
              <a:xfrm>
                <a:off x="857121" y="5626200"/>
                <a:ext cx="6158505" cy="8307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6" name="object 2">
                <a:extLst>
                  <a:ext uri="{FF2B5EF4-FFF2-40B4-BE49-F238E27FC236}">
                    <a16:creationId xmlns:a16="http://schemas.microsoft.com/office/drawing/2014/main" id="{D0608E93-34BB-121C-18BE-2A2C312B07F7}"/>
                  </a:ext>
                </a:extLst>
              </p:cNvPr>
              <p:cNvSpPr txBox="1">
                <a:spLocks/>
              </p:cNvSpPr>
              <p:nvPr/>
            </p:nvSpPr>
            <p:spPr>
              <a:xfrm>
                <a:off x="874956" y="4277126"/>
                <a:ext cx="6375648" cy="2418354"/>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1000" dirty="0">
                  <a:solidFill>
                    <a:schemeClr val="bg1"/>
                  </a:solidFill>
                  <a:latin typeface="メイリオ" panose="020B0604030504040204" pitchFamily="50" charset="-128"/>
                  <a:ea typeface="メイリオ" panose="020B0604030504040204" pitchFamily="50" charset="-128"/>
                </a:endParaRPr>
              </a:p>
              <a:p>
                <a:r>
                  <a:rPr lang="en-US" altLang="ja-JP" sz="1200" b="1" dirty="0">
                    <a:solidFill>
                      <a:srgbClr val="FFFF00"/>
                    </a:solidFill>
                    <a:latin typeface="メイリオ" panose="020B0604030504040204" pitchFamily="50" charset="-128"/>
                    <a:ea typeface="メイリオ" panose="020B0604030504040204" pitchFamily="50" charset="-128"/>
                  </a:rPr>
                  <a:t>※</a:t>
                </a:r>
                <a:r>
                  <a:rPr lang="ja-JP" altLang="en-US" sz="1200" b="1" i="0" u="none" strike="noStrike" baseline="0" dirty="0">
                    <a:solidFill>
                      <a:srgbClr val="FFFF00"/>
                    </a:solidFill>
                    <a:latin typeface="メイリオ" panose="020B0604030504040204" pitchFamily="50" charset="-128"/>
                    <a:ea typeface="メイリオ" panose="020B0604030504040204" pitchFamily="50" charset="-128"/>
                  </a:rPr>
                  <a:t>約</a:t>
                </a:r>
                <a:r>
                  <a:rPr lang="ja-JP" altLang="en-US" sz="1200" b="1" dirty="0">
                    <a:solidFill>
                      <a:srgbClr val="FFFF00"/>
                    </a:solidFill>
                    <a:latin typeface="メイリオ" panose="020B0604030504040204" pitchFamily="50" charset="-128"/>
                    <a:ea typeface="メイリオ" panose="020B0604030504040204" pitchFamily="50" charset="-128"/>
                  </a:rPr>
                  <a:t>５</a:t>
                </a:r>
                <a:r>
                  <a:rPr lang="ja-JP" altLang="en-US" sz="1200" b="1" i="0" u="none" strike="noStrike" baseline="0" dirty="0">
                    <a:solidFill>
                      <a:srgbClr val="FFFF00"/>
                    </a:solidFill>
                    <a:latin typeface="メイリオ" panose="020B0604030504040204" pitchFamily="50" charset="-128"/>
                    <a:ea typeface="メイリオ" panose="020B0604030504040204" pitchFamily="50" charset="-128"/>
                  </a:rPr>
                  <a:t>年間で培った</a:t>
                </a:r>
                <a:r>
                  <a:rPr lang="en-US" altLang="ja-JP" sz="1200" b="1" i="0" u="none" strike="noStrike" baseline="0" dirty="0">
                    <a:solidFill>
                      <a:srgbClr val="FFFF00"/>
                    </a:solidFill>
                    <a:latin typeface="メイリオ" panose="020B0604030504040204" pitchFamily="50" charset="-128"/>
                    <a:ea typeface="メイリオ" panose="020B0604030504040204" pitchFamily="50" charset="-128"/>
                  </a:rPr>
                  <a:t>indeed</a:t>
                </a:r>
                <a:r>
                  <a:rPr lang="ja-JP" altLang="en-US" sz="1200" b="1" dirty="0">
                    <a:solidFill>
                      <a:srgbClr val="FFFF00"/>
                    </a:solidFill>
                    <a:latin typeface="メイリオ" panose="020B0604030504040204" pitchFamily="50" charset="-128"/>
                    <a:ea typeface="メイリオ" panose="020B0604030504040204" pitchFamily="50" charset="-128"/>
                  </a:rPr>
                  <a:t>運用ノウハウを活用（</a:t>
                </a:r>
                <a:r>
                  <a:rPr lang="en-US" altLang="ja-JP" sz="1200" b="1" i="0" u="none" strike="noStrike" baseline="0" dirty="0">
                    <a:solidFill>
                      <a:srgbClr val="FFFF00"/>
                    </a:solidFill>
                    <a:latin typeface="メイリオ" panose="020B0604030504040204" pitchFamily="50" charset="-128"/>
                    <a:ea typeface="メイリオ" panose="020B0604030504040204" pitchFamily="50" charset="-128"/>
                  </a:rPr>
                  <a:t>indeed</a:t>
                </a:r>
                <a:r>
                  <a:rPr lang="ja-JP" altLang="en-US" sz="1200" b="1" i="0" u="none" strike="noStrike" baseline="0" dirty="0">
                    <a:solidFill>
                      <a:srgbClr val="FFFF00"/>
                    </a:solidFill>
                    <a:latin typeface="メイリオ" panose="020B0604030504040204" pitchFamily="50" charset="-128"/>
                    <a:ea typeface="メイリオ" panose="020B0604030504040204" pitchFamily="50" charset="-128"/>
                  </a:rPr>
                  <a:t>広告運用＋人材紹介までを対応）</a:t>
                </a:r>
                <a:endParaRPr lang="en-US" altLang="ja-JP" sz="1200" b="1" i="0" u="none" strike="noStrike" baseline="0" dirty="0">
                  <a:solidFill>
                    <a:srgbClr val="FFFF00"/>
                  </a:solidFill>
                  <a:latin typeface="メイリオ" panose="020B0604030504040204" pitchFamily="50" charset="-128"/>
                  <a:ea typeface="メイリオ" panose="020B0604030504040204" pitchFamily="50" charset="-128"/>
                </a:endParaRPr>
              </a:p>
              <a:p>
                <a:endParaRPr lang="en-US" altLang="ja-JP" sz="1100" b="1" dirty="0">
                  <a:solidFill>
                    <a:schemeClr val="bg1"/>
                  </a:solidFill>
                  <a:latin typeface="メイリオ" panose="020B0604030504040204" pitchFamily="50" charset="-128"/>
                  <a:ea typeface="メイリオ" panose="020B0604030504040204" pitchFamily="50" charset="-128"/>
                </a:endParaRPr>
              </a:p>
              <a:p>
                <a:pPr marL="12700">
                  <a:lnSpc>
                    <a:spcPct val="150000"/>
                  </a:lnSpc>
                  <a:spcBef>
                    <a:spcPts val="100"/>
                  </a:spcBef>
                </a:pPr>
                <a:r>
                  <a:rPr lang="ja-JP" altLang="en-US" sz="1000" b="1" dirty="0">
                    <a:solidFill>
                      <a:schemeClr val="bg1"/>
                    </a:solidFill>
                    <a:latin typeface="メイリオ" panose="020B0604030504040204" pitchFamily="50" charset="-128"/>
                    <a:ea typeface="メイリオ" panose="020B0604030504040204" pitchFamily="50" charset="-128"/>
                  </a:rPr>
                  <a:t>☑集客～面接設定までを当社にて実施し、面接対応以降は貴社にお任せ。（</a:t>
                </a:r>
                <a:r>
                  <a:rPr lang="en-US" altLang="ja-JP" sz="1000" b="1" dirty="0">
                    <a:solidFill>
                      <a:schemeClr val="bg1"/>
                    </a:solidFill>
                    <a:latin typeface="メイリオ" panose="020B0604030504040204" pitchFamily="50" charset="-128"/>
                    <a:ea typeface="メイリオ" panose="020B0604030504040204" pitchFamily="50" charset="-128"/>
                  </a:rPr>
                  <a:t>※</a:t>
                </a:r>
                <a:r>
                  <a:rPr lang="ja-JP" altLang="en-US" sz="1000" b="1" dirty="0">
                    <a:solidFill>
                      <a:schemeClr val="bg1"/>
                    </a:solidFill>
                    <a:latin typeface="メイリオ" panose="020B0604030504040204" pitchFamily="50" charset="-128"/>
                    <a:ea typeface="メイリオ" panose="020B0604030504040204" pitchFamily="50" charset="-128"/>
                  </a:rPr>
                  <a:t>人材紹介同様）</a:t>
                </a:r>
                <a:endParaRPr lang="en-US" altLang="ja-JP" sz="1000" b="1" dirty="0">
                  <a:solidFill>
                    <a:schemeClr val="bg1"/>
                  </a:solidFill>
                  <a:latin typeface="メイリオ" panose="020B0604030504040204" pitchFamily="50" charset="-128"/>
                  <a:ea typeface="メイリオ" panose="020B0604030504040204" pitchFamily="50" charset="-128"/>
                </a:endParaRPr>
              </a:p>
              <a:p>
                <a:pPr marL="12700">
                  <a:lnSpc>
                    <a:spcPct val="150000"/>
                  </a:lnSpc>
                  <a:spcBef>
                    <a:spcPts val="100"/>
                  </a:spcBef>
                </a:pPr>
                <a:r>
                  <a:rPr lang="ja-JP" altLang="en-US" sz="1000" b="1" dirty="0">
                    <a:solidFill>
                      <a:schemeClr val="bg1"/>
                    </a:solidFill>
                    <a:latin typeface="メイリオ" panose="020B0604030504040204" pitchFamily="50" charset="-128"/>
                    <a:ea typeface="メイリオ" panose="020B0604030504040204" pitchFamily="50" charset="-128"/>
                  </a:rPr>
                  <a:t>☑運用料金＋クリック費用は、広告費用として運用月の月末にご請求させていただきます。</a:t>
                </a:r>
                <a:endParaRPr lang="en-US" altLang="ja-JP" sz="1000" b="1" dirty="0">
                  <a:solidFill>
                    <a:schemeClr val="bg1"/>
                  </a:solidFill>
                  <a:latin typeface="メイリオ" panose="020B0604030504040204" pitchFamily="50" charset="-128"/>
                  <a:ea typeface="メイリオ" panose="020B0604030504040204" pitchFamily="50" charset="-128"/>
                </a:endParaRPr>
              </a:p>
              <a:p>
                <a:pPr marL="12700">
                  <a:lnSpc>
                    <a:spcPct val="150000"/>
                  </a:lnSpc>
                  <a:spcBef>
                    <a:spcPts val="100"/>
                  </a:spcBef>
                </a:pPr>
                <a:r>
                  <a:rPr lang="ja-JP" altLang="en-US" sz="1000" b="1" dirty="0">
                    <a:solidFill>
                      <a:schemeClr val="bg1"/>
                    </a:solidFill>
                    <a:latin typeface="メイリオ" panose="020B0604030504040204" pitchFamily="50" charset="-128"/>
                    <a:ea typeface="メイリオ" panose="020B0604030504040204" pitchFamily="50" charset="-128"/>
                  </a:rPr>
                  <a:t>☑成果報酬については内定承諾後の月末にご請求させて頂きます。</a:t>
                </a:r>
                <a:endParaRPr lang="en-US" altLang="ja-JP" sz="1000" b="1" dirty="0">
                  <a:solidFill>
                    <a:schemeClr val="bg1"/>
                  </a:solidFill>
                  <a:latin typeface="メイリオ" panose="020B0604030504040204" pitchFamily="50" charset="-128"/>
                  <a:ea typeface="メイリオ" panose="020B0604030504040204" pitchFamily="50" charset="-128"/>
                </a:endParaRPr>
              </a:p>
              <a:p>
                <a:pPr marL="12700">
                  <a:lnSpc>
                    <a:spcPct val="150000"/>
                  </a:lnSpc>
                  <a:spcBef>
                    <a:spcPts val="100"/>
                  </a:spcBef>
                </a:pPr>
                <a:endParaRPr lang="en-US" altLang="ja-JP" sz="800" dirty="0">
                  <a:solidFill>
                    <a:srgbClr val="17375E"/>
                  </a:solidFill>
                  <a:latin typeface="メイリオ" panose="020B0604030504040204" pitchFamily="50" charset="-128"/>
                  <a:ea typeface="メイリオ" panose="020B0604030504040204" pitchFamily="50" charset="-128"/>
                </a:endParaRPr>
              </a:p>
              <a:p>
                <a:r>
                  <a:rPr lang="ja-JP" altLang="en-US" sz="1050" b="1" dirty="0">
                    <a:solidFill>
                      <a:schemeClr val="bg1"/>
                    </a:solidFill>
                    <a:latin typeface="メイリオ" panose="020B0604030504040204" pitchFamily="50" charset="-128"/>
                    <a:ea typeface="メイリオ" panose="020B0604030504040204" pitchFamily="50" charset="-128"/>
                  </a:rPr>
                  <a:t>＜ポイント＞</a:t>
                </a:r>
                <a:endParaRPr lang="en-US" altLang="ja-JP" sz="1050" b="1" dirty="0">
                  <a:solidFill>
                    <a:schemeClr val="bg1"/>
                  </a:solidFill>
                  <a:latin typeface="メイリオ" panose="020B0604030504040204" pitchFamily="50" charset="-128"/>
                  <a:ea typeface="メイリオ" panose="020B0604030504040204" pitchFamily="50" charset="-128"/>
                </a:endParaRPr>
              </a:p>
              <a:p>
                <a:endParaRPr lang="en-US" altLang="ja-JP" sz="400" b="1" dirty="0">
                  <a:solidFill>
                    <a:schemeClr val="bg1"/>
                  </a:solidFill>
                  <a:latin typeface="メイリオ" panose="020B0604030504040204" pitchFamily="50" charset="-128"/>
                  <a:ea typeface="メイリオ" panose="020B0604030504040204" pitchFamily="50" charset="-128"/>
                </a:endParaRPr>
              </a:p>
              <a:p>
                <a:r>
                  <a:rPr lang="ja-JP" altLang="en-US" sz="1050" b="1" dirty="0">
                    <a:solidFill>
                      <a:schemeClr val="bg1"/>
                    </a:solidFill>
                    <a:latin typeface="メイリオ" panose="020B0604030504040204" pitchFamily="50" charset="-128"/>
                    <a:ea typeface="メイリオ" panose="020B0604030504040204" pitchFamily="50" charset="-128"/>
                  </a:rPr>
                  <a:t>・</a:t>
                </a:r>
                <a:r>
                  <a:rPr lang="ja-JP" altLang="en-US" sz="1050" b="1" dirty="0">
                    <a:solidFill>
                      <a:srgbClr val="FFFF00"/>
                    </a:solidFill>
                    <a:latin typeface="メイリオ" panose="020B0604030504040204" pitchFamily="50" charset="-128"/>
                    <a:ea typeface="メイリオ" panose="020B0604030504040204" pitchFamily="50" charset="-128"/>
                  </a:rPr>
                  <a:t>応募対応、書類回収、１次面接、企業面接設定まで対応（人材紹介と同様）企業様の負担軽減</a:t>
                </a:r>
                <a:endParaRPr lang="en-US" altLang="ja-JP" sz="1050" b="1" dirty="0">
                  <a:solidFill>
                    <a:srgbClr val="FFFF00"/>
                  </a:solidFill>
                  <a:latin typeface="メイリオ" panose="020B0604030504040204" pitchFamily="50" charset="-128"/>
                  <a:ea typeface="メイリオ" panose="020B0604030504040204" pitchFamily="50" charset="-128"/>
                </a:endParaRPr>
              </a:p>
              <a:p>
                <a:endParaRPr lang="en-US" altLang="ja-JP" sz="400" b="1" dirty="0">
                  <a:solidFill>
                    <a:srgbClr val="FFFF00"/>
                  </a:solidFill>
                  <a:latin typeface="メイリオ" panose="020B0604030504040204" pitchFamily="50" charset="-128"/>
                  <a:ea typeface="メイリオ" panose="020B0604030504040204" pitchFamily="50" charset="-128"/>
                </a:endParaRPr>
              </a:p>
              <a:p>
                <a:r>
                  <a:rPr lang="ja-JP" altLang="en-US" sz="1050" b="1" dirty="0">
                    <a:solidFill>
                      <a:schemeClr val="bg1"/>
                    </a:solidFill>
                    <a:latin typeface="メイリオ" panose="020B0604030504040204" pitchFamily="50" charset="-128"/>
                    <a:ea typeface="メイリオ" panose="020B0604030504040204" pitchFamily="50" charset="-128"/>
                  </a:rPr>
                  <a:t>・</a:t>
                </a:r>
                <a:r>
                  <a:rPr lang="ja-JP" altLang="en-US" sz="1050" b="1" i="0" u="none" strike="noStrike" baseline="0" dirty="0">
                    <a:solidFill>
                      <a:schemeClr val="bg1"/>
                    </a:solidFill>
                    <a:latin typeface="メイリオ" panose="020B0604030504040204" pitchFamily="50" charset="-128"/>
                    <a:ea typeface="メイリオ" panose="020B0604030504040204" pitchFamily="50" charset="-128"/>
                  </a:rPr>
                  <a:t>早期退職 </a:t>
                </a:r>
                <a:r>
                  <a:rPr lang="en-US" altLang="ja-JP" sz="1050" b="1" i="0" u="none" strike="noStrike" baseline="0" dirty="0">
                    <a:solidFill>
                      <a:schemeClr val="bg1"/>
                    </a:solidFill>
                    <a:latin typeface="メイリオ" panose="020B0604030504040204" pitchFamily="50" charset="-128"/>
                    <a:ea typeface="メイリオ" panose="020B0604030504040204" pitchFamily="50" charset="-128"/>
                  </a:rPr>
                  <a:t>=</a:t>
                </a:r>
                <a:r>
                  <a:rPr lang="ja-JP" altLang="en-US" sz="1050" b="1" i="0" u="none" strike="noStrike" baseline="0" dirty="0">
                    <a:solidFill>
                      <a:schemeClr val="bg1"/>
                    </a:solidFill>
                    <a:latin typeface="メイリオ" panose="020B0604030504040204" pitchFamily="50" charset="-128"/>
                    <a:ea typeface="メイリオ" panose="020B0604030504040204" pitchFamily="50" charset="-128"/>
                  </a:rPr>
                  <a:t>１ヵ月以内での退職は、ご請求無としております。</a:t>
                </a:r>
                <a:endParaRPr lang="en-US" altLang="ja-JP" sz="1050" b="1" i="0" u="none" strike="noStrike" baseline="0" dirty="0">
                  <a:solidFill>
                    <a:schemeClr val="bg1"/>
                  </a:solidFill>
                  <a:latin typeface="メイリオ" panose="020B0604030504040204" pitchFamily="50" charset="-128"/>
                  <a:ea typeface="メイリオ" panose="020B0604030504040204" pitchFamily="50" charset="-128"/>
                </a:endParaRPr>
              </a:p>
              <a:p>
                <a:endParaRPr lang="en-US" altLang="ja-JP" sz="400" b="1" dirty="0">
                  <a:solidFill>
                    <a:schemeClr val="bg1"/>
                  </a:solidFill>
                  <a:latin typeface="メイリオ" panose="020B0604030504040204" pitchFamily="50" charset="-128"/>
                  <a:ea typeface="メイリオ" panose="020B0604030504040204" pitchFamily="50" charset="-128"/>
                </a:endParaRPr>
              </a:p>
              <a:p>
                <a:r>
                  <a:rPr lang="ja-JP" altLang="en-US" sz="1050" b="1" dirty="0">
                    <a:solidFill>
                      <a:schemeClr val="bg1"/>
                    </a:solidFill>
                    <a:latin typeface="メイリオ" panose="020B0604030504040204" pitchFamily="50" charset="-128"/>
                    <a:ea typeface="メイリオ" panose="020B0604030504040204" pitchFamily="50" charset="-128"/>
                  </a:rPr>
                  <a:t>・採用できない場合、月間９万円　３ヶ月でも</a:t>
                </a:r>
                <a:r>
                  <a:rPr lang="ja-JP" altLang="en-US" sz="1050" b="1" dirty="0">
                    <a:solidFill>
                      <a:srgbClr val="FFFF00"/>
                    </a:solidFill>
                    <a:latin typeface="メイリオ" panose="020B0604030504040204" pitchFamily="50" charset="-128"/>
                    <a:ea typeface="メイリオ" panose="020B0604030504040204" pitchFamily="50" charset="-128"/>
                  </a:rPr>
                  <a:t>２</a:t>
                </a:r>
                <a:r>
                  <a:rPr lang="en-US" altLang="ja-JP" sz="1050" b="1" dirty="0">
                    <a:solidFill>
                      <a:srgbClr val="FFFF00"/>
                    </a:solidFill>
                    <a:latin typeface="メイリオ" panose="020B0604030504040204" pitchFamily="50" charset="-128"/>
                    <a:ea typeface="メイリオ" panose="020B0604030504040204" pitchFamily="50" charset="-128"/>
                  </a:rPr>
                  <a:t>1</a:t>
                </a:r>
                <a:r>
                  <a:rPr lang="ja-JP" altLang="en-US" sz="1050" b="1" dirty="0">
                    <a:solidFill>
                      <a:srgbClr val="FFFF00"/>
                    </a:solidFill>
                    <a:latin typeface="メイリオ" panose="020B0604030504040204" pitchFamily="50" charset="-128"/>
                    <a:ea typeface="メイリオ" panose="020B0604030504040204" pitchFamily="50" charset="-128"/>
                  </a:rPr>
                  <a:t>万円</a:t>
                </a:r>
                <a:r>
                  <a:rPr lang="ja-JP" altLang="en-US" sz="1050" b="1" dirty="0">
                    <a:solidFill>
                      <a:schemeClr val="bg1"/>
                    </a:solidFill>
                    <a:latin typeface="メイリオ" panose="020B0604030504040204" pitchFamily="50" charset="-128"/>
                    <a:ea typeface="メイリオ" panose="020B0604030504040204" pitchFamily="50" charset="-128"/>
                  </a:rPr>
                  <a:t>のみ（格安広告以下の金額）</a:t>
                </a:r>
                <a:endParaRPr lang="en-US" altLang="ja-JP" sz="1050" b="1" dirty="0">
                  <a:solidFill>
                    <a:schemeClr val="bg1"/>
                  </a:solidFill>
                  <a:latin typeface="メイリオ" panose="020B0604030504040204" pitchFamily="50" charset="-128"/>
                  <a:ea typeface="メイリオ" panose="020B0604030504040204" pitchFamily="50" charset="-128"/>
                </a:endParaRPr>
              </a:p>
              <a:p>
                <a:pPr marL="12700">
                  <a:lnSpc>
                    <a:spcPct val="150000"/>
                  </a:lnSpc>
                  <a:spcBef>
                    <a:spcPts val="100"/>
                  </a:spcBef>
                </a:pPr>
                <a:endParaRPr lang="en-US" altLang="ja-JP" sz="800" dirty="0">
                  <a:solidFill>
                    <a:srgbClr val="17375E"/>
                  </a:solidFill>
                  <a:latin typeface="メイリオ" panose="020B0604030504040204" pitchFamily="50" charset="-128"/>
                  <a:ea typeface="メイリオ" panose="020B0604030504040204" pitchFamily="50" charset="-128"/>
                </a:endParaRPr>
              </a:p>
            </p:txBody>
          </p:sp>
        </p:grpSp>
        <p:sp>
          <p:nvSpPr>
            <p:cNvPr id="7" name="AutoShape 5">
              <a:extLst>
                <a:ext uri="{FF2B5EF4-FFF2-40B4-BE49-F238E27FC236}">
                  <a16:creationId xmlns:a16="http://schemas.microsoft.com/office/drawing/2014/main" id="{117316BA-FAC7-58E4-D15F-DE306D4E372B}"/>
                </a:ext>
              </a:extLst>
            </p:cNvPr>
            <p:cNvSpPr>
              <a:spLocks noChangeArrowheads="1"/>
            </p:cNvSpPr>
            <p:nvPr/>
          </p:nvSpPr>
          <p:spPr bwMode="auto">
            <a:xfrm>
              <a:off x="7192581" y="4358432"/>
              <a:ext cx="4256440" cy="2180123"/>
            </a:xfrm>
            <a:prstGeom prst="roundRect">
              <a:avLst>
                <a:gd name="adj" fmla="val 3847"/>
              </a:avLst>
            </a:prstGeom>
            <a:solidFill>
              <a:srgbClr val="4E95D9"/>
            </a:solidFill>
            <a:ln>
              <a:noFill/>
            </a:ln>
            <a:effectLst/>
          </p:spPr>
          <p:txBody>
            <a:bodyPr wrap="square" lIns="216000" tIns="144000" rIns="216000" bIns="144000" anchor="ctr">
              <a:spAutoFit/>
            </a:bodyPr>
            <a:lstStyle/>
            <a:p>
              <a:pPr marL="12700">
                <a:lnSpc>
                  <a:spcPct val="150000"/>
                </a:lnSpc>
                <a:spcBef>
                  <a:spcPts val="100"/>
                </a:spcBef>
              </a:pPr>
              <a:r>
                <a:rPr lang="en-US" altLang="ja-JP" sz="1100" b="1" dirty="0">
                  <a:solidFill>
                    <a:schemeClr val="bg1"/>
                  </a:solidFill>
                  <a:latin typeface="メイリオ" panose="020B0604030504040204" pitchFamily="50" charset="-128"/>
                  <a:ea typeface="メイリオ" panose="020B0604030504040204" pitchFamily="50" charset="-128"/>
                </a:rPr>
                <a:t>【</a:t>
              </a:r>
              <a:r>
                <a:rPr lang="ja-JP" altLang="en-US" sz="1100" b="1" dirty="0">
                  <a:solidFill>
                    <a:schemeClr val="bg1"/>
                  </a:solidFill>
                  <a:latin typeface="メイリオ" panose="020B0604030504040204" pitchFamily="50" charset="-128"/>
                  <a:ea typeface="メイリオ" panose="020B0604030504040204" pitchFamily="50" charset="-128"/>
                </a:rPr>
                <a:t>事例</a:t>
              </a:r>
              <a:r>
                <a:rPr lang="en-US" altLang="ja-JP" sz="1100" b="1" dirty="0">
                  <a:solidFill>
                    <a:schemeClr val="bg1"/>
                  </a:solidFill>
                  <a:latin typeface="メイリオ" panose="020B0604030504040204" pitchFamily="50" charset="-128"/>
                  <a:ea typeface="メイリオ" panose="020B0604030504040204" pitchFamily="50" charset="-128"/>
                </a:rPr>
                <a:t>】</a:t>
              </a:r>
              <a:r>
                <a:rPr lang="ja-JP" altLang="en-US" sz="1100" b="1" dirty="0">
                  <a:solidFill>
                    <a:schemeClr val="bg1"/>
                  </a:solidFill>
                  <a:latin typeface="メイリオ" panose="020B0604030504040204" pitchFamily="50" charset="-128"/>
                  <a:ea typeface="メイリオ" panose="020B0604030504040204" pitchFamily="50" charset="-128"/>
                </a:rPr>
                <a:t>コスト内訳　</a:t>
              </a:r>
              <a:r>
                <a:rPr lang="en-US" altLang="ja-JP" sz="1100" b="1" dirty="0">
                  <a:solidFill>
                    <a:schemeClr val="bg1"/>
                  </a:solidFill>
                  <a:latin typeface="メイリオ" panose="020B0604030504040204" pitchFamily="50" charset="-128"/>
                  <a:ea typeface="メイリオ" panose="020B0604030504040204" pitchFamily="50" charset="-128"/>
                </a:rPr>
                <a:t>※1</a:t>
              </a:r>
              <a:r>
                <a:rPr lang="ja-JP" altLang="en-US" sz="1100" b="1" dirty="0">
                  <a:solidFill>
                    <a:schemeClr val="bg1"/>
                  </a:solidFill>
                  <a:latin typeface="メイリオ" panose="020B0604030504040204" pitchFamily="50" charset="-128"/>
                  <a:ea typeface="メイリオ" panose="020B0604030504040204" pitchFamily="50" charset="-128"/>
                </a:rPr>
                <a:t>名採用</a:t>
              </a:r>
              <a:endParaRPr lang="en-US" altLang="ja-JP" sz="1100" b="1" dirty="0">
                <a:solidFill>
                  <a:schemeClr val="bg1"/>
                </a:solidFill>
                <a:latin typeface="メイリオ" panose="020B0604030504040204" pitchFamily="50" charset="-128"/>
                <a:ea typeface="メイリオ" panose="020B0604030504040204" pitchFamily="50" charset="-128"/>
              </a:endParaRPr>
            </a:p>
            <a:p>
              <a:pPr marL="12700">
                <a:lnSpc>
                  <a:spcPct val="150000"/>
                </a:lnSpc>
                <a:spcBef>
                  <a:spcPts val="100"/>
                </a:spcBef>
              </a:pPr>
              <a:r>
                <a:rPr lang="en-US" altLang="ja-JP" sz="1000" dirty="0">
                  <a:solidFill>
                    <a:schemeClr val="bg1"/>
                  </a:solidFill>
                  <a:latin typeface="メイリオ" panose="020B0604030504040204" pitchFamily="50" charset="-128"/>
                  <a:ea typeface="メイリオ" panose="020B0604030504040204" pitchFamily="50" charset="-128"/>
                </a:rPr>
                <a:t>1</a:t>
              </a:r>
              <a:r>
                <a:rPr lang="ja-JP" altLang="en-US" sz="1000" dirty="0">
                  <a:solidFill>
                    <a:schemeClr val="bg1"/>
                  </a:solidFill>
                  <a:latin typeface="メイリオ" panose="020B0604030504040204" pitchFamily="50" charset="-128"/>
                  <a:ea typeface="メイリオ" panose="020B0604030504040204" pitchFamily="50" charset="-128"/>
                </a:rPr>
                <a:t>ヶ月採用 ＝  </a:t>
              </a:r>
              <a:r>
                <a:rPr lang="en-US" altLang="ja-JP" sz="1000" dirty="0">
                  <a:solidFill>
                    <a:schemeClr val="bg1"/>
                  </a:solidFill>
                  <a:latin typeface="メイリオ" panose="020B0604030504040204" pitchFamily="50" charset="-128"/>
                  <a:ea typeface="メイリオ" panose="020B0604030504040204" pitchFamily="50" charset="-128"/>
                </a:rPr>
                <a:t>6</a:t>
              </a:r>
              <a:r>
                <a:rPr lang="ja-JP" altLang="en-US" sz="1000" dirty="0">
                  <a:solidFill>
                    <a:schemeClr val="bg1"/>
                  </a:solidFill>
                  <a:latin typeface="メイリオ" panose="020B0604030504040204" pitchFamily="50" charset="-128"/>
                  <a:ea typeface="メイリオ" panose="020B0604030504040204" pitchFamily="50" charset="-128"/>
                </a:rPr>
                <a:t>万円 ＋ </a:t>
              </a:r>
              <a:r>
                <a:rPr lang="en-US" altLang="ja-JP" sz="1000" dirty="0">
                  <a:solidFill>
                    <a:schemeClr val="bg1"/>
                  </a:solidFill>
                  <a:latin typeface="メイリオ" panose="020B0604030504040204" pitchFamily="50" charset="-128"/>
                  <a:ea typeface="メイリオ" panose="020B0604030504040204" pitchFamily="50" charset="-128"/>
                </a:rPr>
                <a:t>1</a:t>
              </a:r>
              <a:r>
                <a:rPr lang="ja-JP" altLang="en-US" sz="1000" dirty="0">
                  <a:solidFill>
                    <a:schemeClr val="bg1"/>
                  </a:solidFill>
                  <a:latin typeface="メイリオ" panose="020B0604030504040204" pitchFamily="50" charset="-128"/>
                  <a:ea typeface="メイリオ" panose="020B0604030504040204" pitchFamily="50" charset="-128"/>
                </a:rPr>
                <a:t>万円 ＋ </a:t>
              </a:r>
              <a:r>
                <a:rPr lang="en-US" altLang="ja-JP" sz="1000" dirty="0">
                  <a:solidFill>
                    <a:schemeClr val="bg1"/>
                  </a:solidFill>
                  <a:latin typeface="メイリオ" panose="020B0604030504040204" pitchFamily="50" charset="-128"/>
                  <a:ea typeface="メイリオ" panose="020B0604030504040204" pitchFamily="50" charset="-128"/>
                </a:rPr>
                <a:t>10</a:t>
              </a:r>
              <a:r>
                <a:rPr lang="ja-JP" altLang="en-US" sz="1000" dirty="0">
                  <a:solidFill>
                    <a:schemeClr val="bg1"/>
                  </a:solidFill>
                  <a:latin typeface="メイリオ" panose="020B0604030504040204" pitchFamily="50" charset="-128"/>
                  <a:ea typeface="メイリオ" panose="020B0604030504040204" pitchFamily="50" charset="-128"/>
                </a:rPr>
                <a:t>万円 ＝ </a:t>
              </a:r>
              <a:r>
                <a:rPr lang="en-US" altLang="ja-JP" sz="1000" dirty="0">
                  <a:solidFill>
                    <a:srgbClr val="FFFF00"/>
                  </a:solidFill>
                  <a:latin typeface="メイリオ" panose="020B0604030504040204" pitchFamily="50" charset="-128"/>
                  <a:ea typeface="メイリオ" panose="020B0604030504040204" pitchFamily="50" charset="-128"/>
                </a:rPr>
                <a:t>17</a:t>
              </a:r>
              <a:r>
                <a:rPr lang="ja-JP" altLang="en-US" sz="1000" dirty="0">
                  <a:solidFill>
                    <a:srgbClr val="FFFF00"/>
                  </a:solidFill>
                  <a:latin typeface="メイリオ" panose="020B0604030504040204" pitchFamily="50" charset="-128"/>
                  <a:ea typeface="メイリオ" panose="020B0604030504040204" pitchFamily="50" charset="-128"/>
                </a:rPr>
                <a:t>万円</a:t>
              </a:r>
              <a:endParaRPr lang="en-US" altLang="ja-JP" sz="1000" dirty="0">
                <a:solidFill>
                  <a:srgbClr val="FFFF00"/>
                </a:solidFill>
                <a:latin typeface="メイリオ" panose="020B0604030504040204" pitchFamily="50" charset="-128"/>
                <a:ea typeface="メイリオ" panose="020B0604030504040204" pitchFamily="50" charset="-128"/>
              </a:endParaRPr>
            </a:p>
            <a:p>
              <a:pPr marL="12700">
                <a:lnSpc>
                  <a:spcPct val="150000"/>
                </a:lnSpc>
                <a:spcBef>
                  <a:spcPts val="100"/>
                </a:spcBef>
              </a:pPr>
              <a:r>
                <a:rPr lang="en-US" altLang="ja-JP" sz="1000" dirty="0">
                  <a:solidFill>
                    <a:schemeClr val="bg1"/>
                  </a:solidFill>
                  <a:latin typeface="メイリオ" panose="020B0604030504040204" pitchFamily="50" charset="-128"/>
                  <a:ea typeface="メイリオ" panose="020B0604030504040204" pitchFamily="50" charset="-128"/>
                </a:rPr>
                <a:t>2</a:t>
              </a:r>
              <a:r>
                <a:rPr lang="ja-JP" altLang="en-US" sz="1000" dirty="0">
                  <a:solidFill>
                    <a:schemeClr val="bg1"/>
                  </a:solidFill>
                  <a:latin typeface="メイリオ" panose="020B0604030504040204" pitchFamily="50" charset="-128"/>
                  <a:ea typeface="メイリオ" panose="020B0604030504040204" pitchFamily="50" charset="-128"/>
                </a:rPr>
                <a:t>ヶ月採用 ＝ </a:t>
              </a:r>
              <a:r>
                <a:rPr lang="en-US" altLang="ja-JP" sz="1000" dirty="0">
                  <a:solidFill>
                    <a:schemeClr val="bg1"/>
                  </a:solidFill>
                  <a:latin typeface="メイリオ" panose="020B0604030504040204" pitchFamily="50" charset="-128"/>
                  <a:ea typeface="メイリオ" panose="020B0604030504040204" pitchFamily="50" charset="-128"/>
                </a:rPr>
                <a:t>12</a:t>
              </a:r>
              <a:r>
                <a:rPr lang="ja-JP" altLang="en-US" sz="1000" dirty="0">
                  <a:solidFill>
                    <a:schemeClr val="bg1"/>
                  </a:solidFill>
                  <a:latin typeface="メイリオ" panose="020B0604030504040204" pitchFamily="50" charset="-128"/>
                  <a:ea typeface="メイリオ" panose="020B0604030504040204" pitchFamily="50" charset="-128"/>
                </a:rPr>
                <a:t>万円＋ </a:t>
              </a:r>
              <a:r>
                <a:rPr lang="en-US" altLang="ja-JP" sz="1000" dirty="0">
                  <a:solidFill>
                    <a:schemeClr val="bg1"/>
                  </a:solidFill>
                  <a:latin typeface="メイリオ" panose="020B0604030504040204" pitchFamily="50" charset="-128"/>
                  <a:ea typeface="メイリオ" panose="020B0604030504040204" pitchFamily="50" charset="-128"/>
                </a:rPr>
                <a:t>2</a:t>
              </a:r>
              <a:r>
                <a:rPr lang="ja-JP" altLang="en-US" sz="1000" dirty="0">
                  <a:solidFill>
                    <a:schemeClr val="bg1"/>
                  </a:solidFill>
                  <a:latin typeface="メイリオ" panose="020B0604030504040204" pitchFamily="50" charset="-128"/>
                  <a:ea typeface="メイリオ" panose="020B0604030504040204" pitchFamily="50" charset="-128"/>
                </a:rPr>
                <a:t>万円 ＋ </a:t>
              </a:r>
              <a:r>
                <a:rPr lang="en-US" altLang="ja-JP" sz="1000" dirty="0">
                  <a:solidFill>
                    <a:schemeClr val="bg1"/>
                  </a:solidFill>
                  <a:latin typeface="メイリオ" panose="020B0604030504040204" pitchFamily="50" charset="-128"/>
                  <a:ea typeface="メイリオ" panose="020B0604030504040204" pitchFamily="50" charset="-128"/>
                </a:rPr>
                <a:t>10</a:t>
              </a:r>
              <a:r>
                <a:rPr lang="ja-JP" altLang="en-US" sz="1000" dirty="0">
                  <a:solidFill>
                    <a:schemeClr val="bg1"/>
                  </a:solidFill>
                  <a:latin typeface="メイリオ" panose="020B0604030504040204" pitchFamily="50" charset="-128"/>
                  <a:ea typeface="メイリオ" panose="020B0604030504040204" pitchFamily="50" charset="-128"/>
                </a:rPr>
                <a:t>万円 ＝ </a:t>
              </a:r>
              <a:r>
                <a:rPr lang="en-US" altLang="ja-JP" sz="1000" dirty="0">
                  <a:solidFill>
                    <a:srgbClr val="FFFF00"/>
                  </a:solidFill>
                  <a:latin typeface="メイリオ" panose="020B0604030504040204" pitchFamily="50" charset="-128"/>
                  <a:ea typeface="メイリオ" panose="020B0604030504040204" pitchFamily="50" charset="-128"/>
                </a:rPr>
                <a:t>24</a:t>
              </a:r>
              <a:r>
                <a:rPr lang="ja-JP" altLang="en-US" sz="1000" dirty="0">
                  <a:solidFill>
                    <a:srgbClr val="FFFF00"/>
                  </a:solidFill>
                  <a:latin typeface="メイリオ" panose="020B0604030504040204" pitchFamily="50" charset="-128"/>
                  <a:ea typeface="メイリオ" panose="020B0604030504040204" pitchFamily="50" charset="-128"/>
                </a:rPr>
                <a:t>万円</a:t>
              </a:r>
              <a:endParaRPr lang="en-US" altLang="ja-JP" sz="1000" dirty="0">
                <a:solidFill>
                  <a:srgbClr val="FFFF00"/>
                </a:solidFill>
                <a:latin typeface="メイリオ" panose="020B0604030504040204" pitchFamily="50" charset="-128"/>
                <a:ea typeface="メイリオ" panose="020B0604030504040204" pitchFamily="50" charset="-128"/>
              </a:endParaRPr>
            </a:p>
            <a:p>
              <a:pPr marL="12700">
                <a:lnSpc>
                  <a:spcPct val="150000"/>
                </a:lnSpc>
                <a:spcBef>
                  <a:spcPts val="100"/>
                </a:spcBef>
              </a:pPr>
              <a:r>
                <a:rPr lang="en-US" altLang="ja-JP" sz="1000" dirty="0">
                  <a:solidFill>
                    <a:schemeClr val="bg1"/>
                  </a:solidFill>
                  <a:latin typeface="メイリオ" panose="020B0604030504040204" pitchFamily="50" charset="-128"/>
                  <a:ea typeface="メイリオ" panose="020B0604030504040204" pitchFamily="50" charset="-128"/>
                </a:rPr>
                <a:t>3</a:t>
              </a:r>
              <a:r>
                <a:rPr lang="ja-JP" altLang="en-US" sz="1000" dirty="0">
                  <a:solidFill>
                    <a:schemeClr val="bg1"/>
                  </a:solidFill>
                  <a:latin typeface="メイリオ" panose="020B0604030504040204" pitchFamily="50" charset="-128"/>
                  <a:ea typeface="メイリオ" panose="020B0604030504040204" pitchFamily="50" charset="-128"/>
                </a:rPr>
                <a:t>ヶ月採用 ＝ </a:t>
              </a:r>
              <a:r>
                <a:rPr lang="en-US" altLang="ja-JP" sz="1000" dirty="0">
                  <a:solidFill>
                    <a:schemeClr val="bg1"/>
                  </a:solidFill>
                  <a:latin typeface="メイリオ" panose="020B0604030504040204" pitchFamily="50" charset="-128"/>
                  <a:ea typeface="メイリオ" panose="020B0604030504040204" pitchFamily="50" charset="-128"/>
                </a:rPr>
                <a:t>18</a:t>
              </a:r>
              <a:r>
                <a:rPr lang="ja-JP" altLang="en-US" sz="1000" dirty="0">
                  <a:solidFill>
                    <a:schemeClr val="bg1"/>
                  </a:solidFill>
                  <a:latin typeface="メイリオ" panose="020B0604030504040204" pitchFamily="50" charset="-128"/>
                  <a:ea typeface="メイリオ" panose="020B0604030504040204" pitchFamily="50" charset="-128"/>
                </a:rPr>
                <a:t>万円＋ </a:t>
              </a:r>
              <a:r>
                <a:rPr lang="en-US" altLang="ja-JP" sz="1000" dirty="0">
                  <a:solidFill>
                    <a:schemeClr val="bg1"/>
                  </a:solidFill>
                  <a:latin typeface="メイリオ" panose="020B0604030504040204" pitchFamily="50" charset="-128"/>
                  <a:ea typeface="メイリオ" panose="020B0604030504040204" pitchFamily="50" charset="-128"/>
                </a:rPr>
                <a:t>3</a:t>
              </a:r>
              <a:r>
                <a:rPr lang="ja-JP" altLang="en-US" sz="1000" dirty="0">
                  <a:solidFill>
                    <a:schemeClr val="bg1"/>
                  </a:solidFill>
                  <a:latin typeface="メイリオ" panose="020B0604030504040204" pitchFamily="50" charset="-128"/>
                  <a:ea typeface="メイリオ" panose="020B0604030504040204" pitchFamily="50" charset="-128"/>
                </a:rPr>
                <a:t>万円 ＋ </a:t>
              </a:r>
              <a:r>
                <a:rPr lang="en-US" altLang="ja-JP" sz="1000" dirty="0">
                  <a:solidFill>
                    <a:schemeClr val="bg1"/>
                  </a:solidFill>
                  <a:latin typeface="メイリオ" panose="020B0604030504040204" pitchFamily="50" charset="-128"/>
                  <a:ea typeface="メイリオ" panose="020B0604030504040204" pitchFamily="50" charset="-128"/>
                </a:rPr>
                <a:t>10</a:t>
              </a:r>
              <a:r>
                <a:rPr lang="ja-JP" altLang="en-US" sz="1000" dirty="0">
                  <a:solidFill>
                    <a:schemeClr val="bg1"/>
                  </a:solidFill>
                  <a:latin typeface="メイリオ" panose="020B0604030504040204" pitchFamily="50" charset="-128"/>
                  <a:ea typeface="メイリオ" panose="020B0604030504040204" pitchFamily="50" charset="-128"/>
                </a:rPr>
                <a:t>万円 ＝ </a:t>
              </a:r>
              <a:r>
                <a:rPr lang="en-US" altLang="ja-JP" sz="1000" dirty="0">
                  <a:solidFill>
                    <a:srgbClr val="FFFF00"/>
                  </a:solidFill>
                  <a:latin typeface="メイリオ" panose="020B0604030504040204" pitchFamily="50" charset="-128"/>
                  <a:ea typeface="メイリオ" panose="020B0604030504040204" pitchFamily="50" charset="-128"/>
                </a:rPr>
                <a:t>31</a:t>
              </a:r>
              <a:r>
                <a:rPr lang="ja-JP" altLang="en-US" sz="1000" dirty="0">
                  <a:solidFill>
                    <a:srgbClr val="FFFF00"/>
                  </a:solidFill>
                  <a:latin typeface="メイリオ" panose="020B0604030504040204" pitchFamily="50" charset="-128"/>
                  <a:ea typeface="メイリオ" panose="020B0604030504040204" pitchFamily="50" charset="-128"/>
                </a:rPr>
                <a:t>万円</a:t>
              </a:r>
              <a:endParaRPr lang="en-US" altLang="ja-JP" sz="1000" dirty="0">
                <a:solidFill>
                  <a:srgbClr val="FFFF00"/>
                </a:solidFill>
                <a:latin typeface="メイリオ" panose="020B0604030504040204" pitchFamily="50" charset="-128"/>
                <a:ea typeface="メイリオ" panose="020B0604030504040204" pitchFamily="50" charset="-128"/>
              </a:endParaRPr>
            </a:p>
            <a:p>
              <a:pPr marL="12700">
                <a:lnSpc>
                  <a:spcPct val="150000"/>
                </a:lnSpc>
                <a:spcBef>
                  <a:spcPts val="100"/>
                </a:spcBef>
              </a:pPr>
              <a:endParaRPr lang="en-US" altLang="ja-JP" sz="500" dirty="0">
                <a:solidFill>
                  <a:srgbClr val="FFFF00"/>
                </a:solidFill>
                <a:latin typeface="メイリオ" panose="020B0604030504040204" pitchFamily="50" charset="-128"/>
                <a:ea typeface="メイリオ" panose="020B0604030504040204" pitchFamily="50" charset="-128"/>
              </a:endParaRPr>
            </a:p>
            <a:p>
              <a:pPr marL="12700">
                <a:lnSpc>
                  <a:spcPct val="150000"/>
                </a:lnSpc>
                <a:spcBef>
                  <a:spcPts val="100"/>
                </a:spcBef>
              </a:pPr>
              <a:r>
                <a:rPr lang="en-US" altLang="ja-JP" sz="1100" b="1" dirty="0">
                  <a:solidFill>
                    <a:schemeClr val="bg1"/>
                  </a:solidFill>
                  <a:latin typeface="メイリオ" panose="020B0604030504040204" pitchFamily="50" charset="-128"/>
                  <a:ea typeface="メイリオ" panose="020B0604030504040204" pitchFamily="50" charset="-128"/>
                </a:rPr>
                <a:t>【</a:t>
              </a:r>
              <a:r>
                <a:rPr lang="ja-JP" altLang="en-US" sz="1100" b="1" dirty="0">
                  <a:solidFill>
                    <a:schemeClr val="bg1"/>
                  </a:solidFill>
                  <a:latin typeface="メイリオ" panose="020B0604030504040204" pitchFamily="50" charset="-128"/>
                  <a:ea typeface="メイリオ" panose="020B0604030504040204" pitchFamily="50" charset="-128"/>
                </a:rPr>
                <a:t>早期退職時</a:t>
              </a:r>
              <a:r>
                <a:rPr lang="en-US" altLang="ja-JP" sz="1100" b="1" dirty="0">
                  <a:solidFill>
                    <a:schemeClr val="bg1"/>
                  </a:solidFill>
                  <a:latin typeface="メイリオ" panose="020B0604030504040204" pitchFamily="50" charset="-128"/>
                  <a:ea typeface="メイリオ" panose="020B0604030504040204" pitchFamily="50" charset="-128"/>
                </a:rPr>
                <a:t>】</a:t>
              </a:r>
            </a:p>
            <a:p>
              <a:pPr marL="12700">
                <a:lnSpc>
                  <a:spcPct val="150000"/>
                </a:lnSpc>
                <a:spcBef>
                  <a:spcPts val="100"/>
                </a:spcBef>
              </a:pPr>
              <a:r>
                <a:rPr lang="en-US" altLang="ja-JP" sz="1000" dirty="0">
                  <a:solidFill>
                    <a:schemeClr val="bg1"/>
                  </a:solidFill>
                  <a:latin typeface="メイリオ" panose="020B0604030504040204" pitchFamily="50" charset="-128"/>
                  <a:ea typeface="メイリオ" panose="020B0604030504040204" pitchFamily="50" charset="-128"/>
                </a:rPr>
                <a:t>※</a:t>
              </a:r>
              <a:r>
                <a:rPr lang="ja-JP" altLang="en-US" sz="1000" dirty="0">
                  <a:solidFill>
                    <a:schemeClr val="bg1"/>
                  </a:solidFill>
                  <a:latin typeface="メイリオ" panose="020B0604030504040204" pitchFamily="50" charset="-128"/>
                  <a:ea typeface="メイリオ" panose="020B0604030504040204" pitchFamily="50" charset="-128"/>
                </a:rPr>
                <a:t>成功報酬部分について</a:t>
              </a:r>
              <a:endParaRPr lang="en-US" altLang="ja-JP" sz="1000" dirty="0">
                <a:solidFill>
                  <a:schemeClr val="bg1"/>
                </a:solidFill>
                <a:latin typeface="メイリオ" panose="020B0604030504040204" pitchFamily="50" charset="-128"/>
                <a:ea typeface="メイリオ" panose="020B0604030504040204" pitchFamily="50" charset="-128"/>
              </a:endParaRPr>
            </a:p>
            <a:p>
              <a:pPr marL="12700">
                <a:lnSpc>
                  <a:spcPct val="150000"/>
                </a:lnSpc>
                <a:spcBef>
                  <a:spcPts val="100"/>
                </a:spcBef>
              </a:pPr>
              <a:r>
                <a:rPr lang="ja-JP" altLang="en-US" sz="1000" dirty="0">
                  <a:solidFill>
                    <a:srgbClr val="FFFF00"/>
                  </a:solidFill>
                  <a:latin typeface="メイリオ" panose="020B0604030504040204" pitchFamily="50" charset="-128"/>
                  <a:ea typeface="メイリオ" panose="020B0604030504040204" pitchFamily="50" charset="-128"/>
                </a:rPr>
                <a:t>一ヶ月以内の退職は</a:t>
              </a:r>
              <a:r>
                <a:rPr lang="en-US" altLang="ja-JP" sz="1000" dirty="0">
                  <a:solidFill>
                    <a:srgbClr val="FFFF00"/>
                  </a:solidFill>
                  <a:latin typeface="メイリオ" panose="020B0604030504040204" pitchFamily="50" charset="-128"/>
                  <a:ea typeface="メイリオ" panose="020B0604030504040204" pitchFamily="50" charset="-128"/>
                </a:rPr>
                <a:t>100</a:t>
              </a:r>
              <a:r>
                <a:rPr lang="ja-JP" altLang="en-US" sz="1000" dirty="0">
                  <a:solidFill>
                    <a:srgbClr val="FFFF00"/>
                  </a:solidFill>
                  <a:latin typeface="メイリオ" panose="020B0604030504040204" pitchFamily="50" charset="-128"/>
                  <a:ea typeface="メイリオ" panose="020B0604030504040204" pitchFamily="50" charset="-128"/>
                </a:rPr>
                <a:t>％返金</a:t>
              </a:r>
              <a:endParaRPr lang="en-US" altLang="ja-JP" sz="1000" dirty="0">
                <a:solidFill>
                  <a:srgbClr val="FFFF00"/>
                </a:solidFill>
                <a:latin typeface="メイリオ" panose="020B0604030504040204" pitchFamily="50" charset="-128"/>
                <a:ea typeface="メイリオ" panose="020B0604030504040204" pitchFamily="50" charset="-128"/>
              </a:endParaRPr>
            </a:p>
          </p:txBody>
        </p:sp>
      </p:grpSp>
      <p:grpSp>
        <p:nvGrpSpPr>
          <p:cNvPr id="109" name="グループ化 108">
            <a:extLst>
              <a:ext uri="{FF2B5EF4-FFF2-40B4-BE49-F238E27FC236}">
                <a16:creationId xmlns:a16="http://schemas.microsoft.com/office/drawing/2014/main" id="{3335E8D0-4196-B51D-3880-9DD61185CA2D}"/>
              </a:ext>
            </a:extLst>
          </p:cNvPr>
          <p:cNvGrpSpPr/>
          <p:nvPr/>
        </p:nvGrpSpPr>
        <p:grpSpPr>
          <a:xfrm>
            <a:off x="541496" y="846179"/>
            <a:ext cx="11007375" cy="3310905"/>
            <a:chOff x="759198" y="858614"/>
            <a:chExt cx="10799418" cy="3310905"/>
          </a:xfrm>
        </p:grpSpPr>
        <p:grpSp>
          <p:nvGrpSpPr>
            <p:cNvPr id="56" name="グループ化 55">
              <a:extLst>
                <a:ext uri="{FF2B5EF4-FFF2-40B4-BE49-F238E27FC236}">
                  <a16:creationId xmlns:a16="http://schemas.microsoft.com/office/drawing/2014/main" id="{67E1A141-5EBE-D5F8-0A95-085ABA621E11}"/>
                </a:ext>
              </a:extLst>
            </p:cNvPr>
            <p:cNvGrpSpPr/>
            <p:nvPr/>
          </p:nvGrpSpPr>
          <p:grpSpPr>
            <a:xfrm>
              <a:off x="1317622" y="858614"/>
              <a:ext cx="9556756" cy="1261752"/>
              <a:chOff x="2282235" y="1338940"/>
              <a:chExt cx="7913886" cy="1459315"/>
            </a:xfrm>
          </p:grpSpPr>
          <p:sp>
            <p:nvSpPr>
              <p:cNvPr id="57" name="正方形/長方形 56">
                <a:extLst>
                  <a:ext uri="{FF2B5EF4-FFF2-40B4-BE49-F238E27FC236}">
                    <a16:creationId xmlns:a16="http://schemas.microsoft.com/office/drawing/2014/main" id="{A404FFE3-F938-905F-21A9-50EC16B8B5FD}"/>
                  </a:ext>
                </a:extLst>
              </p:cNvPr>
              <p:cNvSpPr/>
              <p:nvPr/>
            </p:nvSpPr>
            <p:spPr>
              <a:xfrm>
                <a:off x="2282235" y="1345189"/>
                <a:ext cx="2374858" cy="1453066"/>
              </a:xfrm>
              <a:prstGeom prst="rect">
                <a:avLst/>
              </a:prstGeom>
              <a:solidFill>
                <a:srgbClr val="4E95D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n>
                      <a:solidFill>
                        <a:srgbClr val="C2F1C8"/>
                      </a:solidFill>
                    </a:ln>
                    <a:latin typeface="メイリオ" panose="020B0604030504040204" pitchFamily="50" charset="-128"/>
                    <a:ea typeface="メイリオ" panose="020B0604030504040204" pitchFamily="50" charset="-128"/>
                  </a:rPr>
                  <a:t>indeed</a:t>
                </a:r>
                <a:r>
                  <a:rPr kumimoji="1" lang="ja-JP" altLang="en-US" b="1" dirty="0">
                    <a:ln>
                      <a:solidFill>
                        <a:srgbClr val="C2F1C8"/>
                      </a:solidFill>
                    </a:ln>
                    <a:latin typeface="メイリオ" panose="020B0604030504040204" pitchFamily="50" charset="-128"/>
                    <a:ea typeface="メイリオ" panose="020B0604030504040204" pitchFamily="50" charset="-128"/>
                  </a:rPr>
                  <a:t> 運用料金</a:t>
                </a:r>
                <a:endParaRPr kumimoji="1" lang="en-US" altLang="ja-JP" b="1" dirty="0">
                  <a:ln>
                    <a:solidFill>
                      <a:srgbClr val="C2F1C8"/>
                    </a:solidFill>
                  </a:ln>
                  <a:latin typeface="メイリオ" panose="020B0604030504040204" pitchFamily="50" charset="-128"/>
                  <a:ea typeface="メイリオ" panose="020B0604030504040204" pitchFamily="50" charset="-128"/>
                </a:endParaRPr>
              </a:p>
              <a:p>
                <a:pPr algn="ctr"/>
                <a:endParaRPr kumimoji="1" lang="en-US" altLang="ja-JP" sz="800" b="1" dirty="0">
                  <a:ln>
                    <a:solidFill>
                      <a:srgbClr val="C2F1C8"/>
                    </a:solidFill>
                  </a:ln>
                  <a:latin typeface="メイリオ" panose="020B0604030504040204" pitchFamily="50" charset="-128"/>
                  <a:ea typeface="メイリオ" panose="020B0604030504040204" pitchFamily="50" charset="-128"/>
                </a:endParaRPr>
              </a:p>
              <a:p>
                <a:pPr algn="ctr"/>
                <a:r>
                  <a:rPr lang="en-US" altLang="ja-JP" sz="2800" b="1" dirty="0">
                    <a:ln>
                      <a:solidFill>
                        <a:srgbClr val="C2F1C8"/>
                      </a:solidFill>
                    </a:ln>
                    <a:solidFill>
                      <a:srgbClr val="FFFF00"/>
                    </a:solidFill>
                    <a:latin typeface="メイリオ" panose="020B0604030504040204" pitchFamily="50" charset="-128"/>
                    <a:ea typeface="メイリオ" panose="020B0604030504040204" pitchFamily="50" charset="-128"/>
                  </a:rPr>
                  <a:t>6</a:t>
                </a:r>
                <a:r>
                  <a:rPr kumimoji="1" lang="ja-JP" altLang="en-US" b="1" dirty="0">
                    <a:ln>
                      <a:solidFill>
                        <a:srgbClr val="C2F1C8"/>
                      </a:solidFill>
                    </a:ln>
                    <a:latin typeface="メイリオ" panose="020B0604030504040204" pitchFamily="50" charset="-128"/>
                    <a:ea typeface="メイリオ" panose="020B0604030504040204" pitchFamily="50" charset="-128"/>
                  </a:rPr>
                  <a:t>万円</a:t>
                </a:r>
                <a:r>
                  <a:rPr kumimoji="1" lang="en-US" altLang="ja-JP" b="1" dirty="0">
                    <a:ln>
                      <a:solidFill>
                        <a:srgbClr val="C2F1C8"/>
                      </a:solidFill>
                    </a:ln>
                    <a:latin typeface="メイリオ" panose="020B0604030504040204" pitchFamily="50" charset="-128"/>
                    <a:ea typeface="メイリオ" panose="020B0604030504040204" pitchFamily="50" charset="-128"/>
                  </a:rPr>
                  <a:t>/</a:t>
                </a:r>
                <a:r>
                  <a:rPr kumimoji="1" lang="ja-JP" altLang="en-US" b="1" dirty="0">
                    <a:ln>
                      <a:solidFill>
                        <a:srgbClr val="C2F1C8"/>
                      </a:solidFill>
                    </a:ln>
                    <a:latin typeface="メイリオ" panose="020B0604030504040204" pitchFamily="50" charset="-128"/>
                    <a:ea typeface="メイリオ" panose="020B0604030504040204" pitchFamily="50" charset="-128"/>
                  </a:rPr>
                  <a:t>月</a:t>
                </a:r>
              </a:p>
            </p:txBody>
          </p:sp>
          <p:sp>
            <p:nvSpPr>
              <p:cNvPr id="58" name="正方形/長方形 57">
                <a:extLst>
                  <a:ext uri="{FF2B5EF4-FFF2-40B4-BE49-F238E27FC236}">
                    <a16:creationId xmlns:a16="http://schemas.microsoft.com/office/drawing/2014/main" id="{C9FA4EC1-7D0C-C13D-6DF4-23A1A83A07B4}"/>
                  </a:ext>
                </a:extLst>
              </p:cNvPr>
              <p:cNvSpPr/>
              <p:nvPr/>
            </p:nvSpPr>
            <p:spPr>
              <a:xfrm>
                <a:off x="5065284" y="1341705"/>
                <a:ext cx="2374857" cy="1442638"/>
              </a:xfrm>
              <a:prstGeom prst="rect">
                <a:avLst/>
              </a:prstGeom>
              <a:solidFill>
                <a:srgbClr val="4E95D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メイリオ" panose="020B0604030504040204" pitchFamily="50" charset="-128"/>
                    <a:ea typeface="メイリオ" panose="020B0604030504040204" pitchFamily="50" charset="-128"/>
                  </a:rPr>
                  <a:t>クリック費用</a:t>
                </a:r>
                <a:endParaRPr kumimoji="1" lang="en-US" altLang="ja-JP" b="1" dirty="0">
                  <a:latin typeface="メイリオ" panose="020B0604030504040204" pitchFamily="50" charset="-128"/>
                  <a:ea typeface="メイリオ" panose="020B0604030504040204" pitchFamily="50" charset="-128"/>
                </a:endParaRPr>
              </a:p>
              <a:p>
                <a:pPr algn="ctr"/>
                <a:endParaRPr kumimoji="1" lang="en-US" altLang="ja-JP" sz="800" b="1" dirty="0">
                  <a:latin typeface="メイリオ" panose="020B0604030504040204" pitchFamily="50" charset="-128"/>
                  <a:ea typeface="メイリオ" panose="020B0604030504040204" pitchFamily="50" charset="-128"/>
                </a:endParaRPr>
              </a:p>
              <a:p>
                <a:pPr algn="ctr"/>
                <a:r>
                  <a:rPr lang="en-US" altLang="ja-JP" sz="2800" b="1" dirty="0">
                    <a:solidFill>
                      <a:srgbClr val="FFFF00"/>
                    </a:solidFill>
                    <a:latin typeface="メイリオ" panose="020B0604030504040204" pitchFamily="50" charset="-128"/>
                    <a:ea typeface="メイリオ" panose="020B0604030504040204" pitchFamily="50" charset="-128"/>
                  </a:rPr>
                  <a:t>1</a:t>
                </a:r>
                <a:r>
                  <a:rPr lang="ja-JP" altLang="en-US" sz="2800" b="1" dirty="0">
                    <a:solidFill>
                      <a:srgbClr val="FFFF00"/>
                    </a:solidFill>
                    <a:latin typeface="メイリオ" panose="020B0604030504040204" pitchFamily="50" charset="-128"/>
                    <a:ea typeface="メイリオ" panose="020B0604030504040204" pitchFamily="50" charset="-128"/>
                  </a:rPr>
                  <a:t>～</a:t>
                </a:r>
                <a:r>
                  <a:rPr lang="en-US" altLang="ja-JP" sz="2800" b="1" dirty="0">
                    <a:solidFill>
                      <a:srgbClr val="FFFF00"/>
                    </a:solidFill>
                    <a:latin typeface="メイリオ" panose="020B0604030504040204" pitchFamily="50" charset="-128"/>
                    <a:ea typeface="メイリオ" panose="020B0604030504040204" pitchFamily="50" charset="-128"/>
                  </a:rPr>
                  <a:t>3</a:t>
                </a:r>
                <a:r>
                  <a:rPr lang="ja-JP" altLang="en-US" b="1" dirty="0">
                    <a:latin typeface="メイリオ" panose="020B0604030504040204" pitchFamily="50" charset="-128"/>
                    <a:ea typeface="メイリオ" panose="020B0604030504040204" pitchFamily="50" charset="-128"/>
                  </a:rPr>
                  <a:t>万円</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月</a:t>
                </a:r>
                <a:endParaRPr lang="en-US" altLang="ja-JP" b="1" dirty="0">
                  <a:latin typeface="メイリオ" panose="020B0604030504040204" pitchFamily="50" charset="-128"/>
                  <a:ea typeface="メイリオ" panose="020B0604030504040204" pitchFamily="50" charset="-128"/>
                </a:endParaRPr>
              </a:p>
            </p:txBody>
          </p:sp>
          <p:sp>
            <p:nvSpPr>
              <p:cNvPr id="59" name="object 2">
                <a:extLst>
                  <a:ext uri="{FF2B5EF4-FFF2-40B4-BE49-F238E27FC236}">
                    <a16:creationId xmlns:a16="http://schemas.microsoft.com/office/drawing/2014/main" id="{9C7AAD41-E9CA-578C-EDF9-B602567AFD17}"/>
                  </a:ext>
                </a:extLst>
              </p:cNvPr>
              <p:cNvSpPr txBox="1">
                <a:spLocks/>
              </p:cNvSpPr>
              <p:nvPr/>
            </p:nvSpPr>
            <p:spPr>
              <a:xfrm>
                <a:off x="4702766" y="1857923"/>
                <a:ext cx="307387" cy="441993"/>
              </a:xfrm>
              <a:prstGeom prst="rect">
                <a:avLst/>
              </a:prstGeom>
            </p:spPr>
            <p:txBody>
              <a:bodyPr vert="horz" wrap="square" lIns="0" tIns="12700" rIns="0" bIns="0" rtlCol="0">
                <a:spAutoFit/>
              </a:bodyPr>
              <a:lstStyle>
                <a:lvl1pPr>
                  <a:defRPr sz="2000" b="0" i="0">
                    <a:solidFill>
                      <a:schemeClr val="tx1"/>
                    </a:solidFill>
                    <a:latin typeface="ＭＳ Ｐゴシック"/>
                    <a:ea typeface="+mj-ea"/>
                    <a:cs typeface="ＭＳ Ｐゴシック"/>
                  </a:defRPr>
                </a:lvl1pPr>
              </a:lstStyle>
              <a:p>
                <a:pPr marL="12700">
                  <a:spcBef>
                    <a:spcPts val="100"/>
                  </a:spcBef>
                </a:pPr>
                <a:r>
                  <a:rPr kumimoji="0" lang="ja-JP" altLang="en-US" sz="2400" b="1" kern="0" dirty="0">
                    <a:solidFill>
                      <a:srgbClr val="1F497D"/>
                    </a:solidFill>
                    <a:latin typeface="メイリオ" panose="020B0604030504040204" pitchFamily="50" charset="-128"/>
                    <a:ea typeface="メイリオ" panose="020B0604030504040204" pitchFamily="50" charset="-128"/>
                  </a:rPr>
                  <a:t>＋</a:t>
                </a:r>
              </a:p>
            </p:txBody>
          </p:sp>
          <p:sp>
            <p:nvSpPr>
              <p:cNvPr id="60" name="正方形/長方形 59">
                <a:extLst>
                  <a:ext uri="{FF2B5EF4-FFF2-40B4-BE49-F238E27FC236}">
                    <a16:creationId xmlns:a16="http://schemas.microsoft.com/office/drawing/2014/main" id="{9792A02C-F871-0E49-8591-A9B5FFA9167F}"/>
                  </a:ext>
                </a:extLst>
              </p:cNvPr>
              <p:cNvSpPr/>
              <p:nvPr/>
            </p:nvSpPr>
            <p:spPr>
              <a:xfrm>
                <a:off x="7813156" y="1338940"/>
                <a:ext cx="2382965" cy="1442638"/>
              </a:xfrm>
              <a:prstGeom prst="rect">
                <a:avLst/>
              </a:prstGeom>
              <a:solidFill>
                <a:srgbClr val="1F497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rgbClr val="FFFF00"/>
                    </a:solidFill>
                    <a:latin typeface="メイリオ" panose="020B0604030504040204" pitchFamily="50" charset="-128"/>
                    <a:ea typeface="メイリオ" panose="020B0604030504040204" pitchFamily="50" charset="-128"/>
                  </a:rPr>
                  <a:t>【</a:t>
                </a:r>
                <a:r>
                  <a:rPr kumimoji="1" lang="ja-JP" altLang="en-US" b="1" dirty="0">
                    <a:solidFill>
                      <a:srgbClr val="FFFF00"/>
                    </a:solidFill>
                    <a:latin typeface="メイリオ" panose="020B0604030504040204" pitchFamily="50" charset="-128"/>
                    <a:ea typeface="メイリオ" panose="020B0604030504040204" pitchFamily="50" charset="-128"/>
                  </a:rPr>
                  <a:t>成果報酬</a:t>
                </a:r>
                <a:r>
                  <a:rPr kumimoji="1" lang="en-US" altLang="ja-JP" b="1" dirty="0">
                    <a:solidFill>
                      <a:srgbClr val="FFFF00"/>
                    </a:solidFill>
                    <a:latin typeface="メイリオ" panose="020B0604030504040204" pitchFamily="50" charset="-128"/>
                    <a:ea typeface="メイリオ" panose="020B0604030504040204" pitchFamily="50" charset="-128"/>
                  </a:rPr>
                  <a:t>】</a:t>
                </a:r>
              </a:p>
              <a:p>
                <a:pPr algn="ctr"/>
                <a:endParaRPr kumimoji="1" lang="en-US" altLang="ja-JP" sz="800" b="1" dirty="0">
                  <a:latin typeface="メイリオ" panose="020B0604030504040204" pitchFamily="50" charset="-128"/>
                  <a:ea typeface="メイリオ" panose="020B0604030504040204" pitchFamily="50" charset="-128"/>
                </a:endParaRPr>
              </a:p>
              <a:p>
                <a:pPr algn="ctr"/>
                <a:r>
                  <a:rPr lang="en-US" altLang="ja-JP" sz="2800" b="1" dirty="0">
                    <a:solidFill>
                      <a:srgbClr val="FFFF00"/>
                    </a:solidFill>
                    <a:latin typeface="メイリオ" panose="020B0604030504040204" pitchFamily="50" charset="-128"/>
                    <a:ea typeface="メイリオ" panose="020B0604030504040204" pitchFamily="50" charset="-128"/>
                  </a:rPr>
                  <a:t>10</a:t>
                </a:r>
                <a:r>
                  <a:rPr lang="ja-JP" altLang="en-US" b="1" dirty="0">
                    <a:latin typeface="メイリオ" panose="020B0604030504040204" pitchFamily="50" charset="-128"/>
                    <a:ea typeface="メイリオ" panose="020B0604030504040204" pitchFamily="50" charset="-128"/>
                  </a:rPr>
                  <a:t>万円</a:t>
                </a:r>
                <a:r>
                  <a:rPr lang="en-US" altLang="ja-JP" b="1" dirty="0">
                    <a:latin typeface="メイリオ" panose="020B0604030504040204" pitchFamily="50" charset="-128"/>
                    <a:ea typeface="メイリオ" panose="020B0604030504040204" pitchFamily="50" charset="-128"/>
                  </a:rPr>
                  <a:t>/1</a:t>
                </a:r>
                <a:r>
                  <a:rPr lang="ja-JP" altLang="en-US" b="1" dirty="0">
                    <a:latin typeface="メイリオ" panose="020B0604030504040204" pitchFamily="50" charset="-128"/>
                    <a:ea typeface="メイリオ" panose="020B0604030504040204" pitchFamily="50" charset="-128"/>
                  </a:rPr>
                  <a:t>人</a:t>
                </a:r>
                <a:endParaRPr lang="en-US" altLang="ja-JP" b="1" dirty="0">
                  <a:latin typeface="メイリオ" panose="020B0604030504040204" pitchFamily="50" charset="-128"/>
                  <a:ea typeface="メイリオ" panose="020B0604030504040204" pitchFamily="50" charset="-128"/>
                </a:endParaRPr>
              </a:p>
            </p:txBody>
          </p:sp>
          <p:sp>
            <p:nvSpPr>
              <p:cNvPr id="61" name="object 2">
                <a:extLst>
                  <a:ext uri="{FF2B5EF4-FFF2-40B4-BE49-F238E27FC236}">
                    <a16:creationId xmlns:a16="http://schemas.microsoft.com/office/drawing/2014/main" id="{830C4226-CC97-AB42-1FAE-82CE6087D2C0}"/>
                  </a:ext>
                </a:extLst>
              </p:cNvPr>
              <p:cNvSpPr txBox="1">
                <a:spLocks/>
              </p:cNvSpPr>
              <p:nvPr/>
            </p:nvSpPr>
            <p:spPr>
              <a:xfrm>
                <a:off x="7495271" y="1873851"/>
                <a:ext cx="301510" cy="441993"/>
              </a:xfrm>
              <a:prstGeom prst="rect">
                <a:avLst/>
              </a:prstGeom>
            </p:spPr>
            <p:txBody>
              <a:bodyPr vert="horz" wrap="square" lIns="0" tIns="12700" rIns="0" bIns="0" rtlCol="0">
                <a:spAutoFit/>
              </a:bodyPr>
              <a:lstStyle>
                <a:lvl1pPr>
                  <a:defRPr sz="2000" b="0" i="0">
                    <a:solidFill>
                      <a:schemeClr val="tx1"/>
                    </a:solidFill>
                    <a:latin typeface="ＭＳ Ｐゴシック"/>
                    <a:ea typeface="+mj-ea"/>
                    <a:cs typeface="ＭＳ Ｐゴシック"/>
                  </a:defRPr>
                </a:lvl1pPr>
              </a:lstStyle>
              <a:p>
                <a:pPr marL="12700">
                  <a:spcBef>
                    <a:spcPts val="100"/>
                  </a:spcBef>
                </a:pPr>
                <a:r>
                  <a:rPr kumimoji="0" lang="ja-JP" altLang="en-US" sz="2400" b="1" kern="0" dirty="0">
                    <a:solidFill>
                      <a:srgbClr val="1F497D"/>
                    </a:solidFill>
                    <a:latin typeface="メイリオ" panose="020B0604030504040204" pitchFamily="50" charset="-128"/>
                    <a:ea typeface="メイリオ" panose="020B0604030504040204" pitchFamily="50" charset="-128"/>
                  </a:rPr>
                  <a:t>＋</a:t>
                </a:r>
              </a:p>
            </p:txBody>
          </p:sp>
        </p:grpSp>
        <p:grpSp>
          <p:nvGrpSpPr>
            <p:cNvPr id="64" name="グループ化 63">
              <a:extLst>
                <a:ext uri="{FF2B5EF4-FFF2-40B4-BE49-F238E27FC236}">
                  <a16:creationId xmlns:a16="http://schemas.microsoft.com/office/drawing/2014/main" id="{66126DAA-25FB-6AD3-F084-D90DA40F4A18}"/>
                </a:ext>
              </a:extLst>
            </p:cNvPr>
            <p:cNvGrpSpPr/>
            <p:nvPr/>
          </p:nvGrpSpPr>
          <p:grpSpPr>
            <a:xfrm>
              <a:off x="759198" y="2190074"/>
              <a:ext cx="10799418" cy="1979445"/>
              <a:chOff x="144483" y="4891461"/>
              <a:chExt cx="7752862" cy="1517039"/>
            </a:xfrm>
          </p:grpSpPr>
          <p:cxnSp>
            <p:nvCxnSpPr>
              <p:cNvPr id="65" name="直線矢印コネクタ 64">
                <a:extLst>
                  <a:ext uri="{FF2B5EF4-FFF2-40B4-BE49-F238E27FC236}">
                    <a16:creationId xmlns:a16="http://schemas.microsoft.com/office/drawing/2014/main" id="{824E5BA2-50CF-FA64-9915-33C617F6A6BD}"/>
                  </a:ext>
                </a:extLst>
              </p:cNvPr>
              <p:cNvCxnSpPr>
                <a:cxnSpLocks/>
              </p:cNvCxnSpPr>
              <p:nvPr/>
            </p:nvCxnSpPr>
            <p:spPr>
              <a:xfrm>
                <a:off x="6443205" y="6408500"/>
                <a:ext cx="1454140"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66" name="四角形: 角を丸くする 65">
                <a:extLst>
                  <a:ext uri="{FF2B5EF4-FFF2-40B4-BE49-F238E27FC236}">
                    <a16:creationId xmlns:a16="http://schemas.microsoft.com/office/drawing/2014/main" id="{A3F50E64-1CEB-4A83-5039-B2658081671E}"/>
                  </a:ext>
                </a:extLst>
              </p:cNvPr>
              <p:cNvSpPr/>
              <p:nvPr/>
            </p:nvSpPr>
            <p:spPr>
              <a:xfrm>
                <a:off x="6471363" y="4891461"/>
                <a:ext cx="1335660" cy="1406821"/>
              </a:xfrm>
              <a:prstGeom prst="roundRect">
                <a:avLst>
                  <a:gd name="adj" fmla="val 11947"/>
                </a:avLst>
              </a:prstGeom>
              <a:solidFill>
                <a:schemeClr val="accent2">
                  <a:lumMod val="20000"/>
                  <a:lumOff val="8000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メイリオ" panose="020B0604030504040204" pitchFamily="50" charset="-128"/>
                  <a:ea typeface="メイリオ" panose="020B0604030504040204" pitchFamily="50" charset="-128"/>
                </a:endParaRPr>
              </a:p>
            </p:txBody>
          </p:sp>
          <p:sp>
            <p:nvSpPr>
              <p:cNvPr id="67" name="四角形: 角を丸くする 66">
                <a:extLst>
                  <a:ext uri="{FF2B5EF4-FFF2-40B4-BE49-F238E27FC236}">
                    <a16:creationId xmlns:a16="http://schemas.microsoft.com/office/drawing/2014/main" id="{6EFB8B3D-A27C-4385-744F-E5F2CB7B9628}"/>
                  </a:ext>
                </a:extLst>
              </p:cNvPr>
              <p:cNvSpPr/>
              <p:nvPr/>
            </p:nvSpPr>
            <p:spPr>
              <a:xfrm>
                <a:off x="144483" y="4891462"/>
                <a:ext cx="6270453" cy="1406821"/>
              </a:xfrm>
              <a:prstGeom prst="round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b="1" dirty="0">
                  <a:solidFill>
                    <a:schemeClr val="bg1"/>
                  </a:solidFill>
                </a:endParaRPr>
              </a:p>
            </p:txBody>
          </p:sp>
          <p:sp>
            <p:nvSpPr>
              <p:cNvPr id="68" name="矢印: 五方向 67">
                <a:extLst>
                  <a:ext uri="{FF2B5EF4-FFF2-40B4-BE49-F238E27FC236}">
                    <a16:creationId xmlns:a16="http://schemas.microsoft.com/office/drawing/2014/main" id="{AB547FC3-01B9-C521-3252-5A0560CCAB65}"/>
                  </a:ext>
                </a:extLst>
              </p:cNvPr>
              <p:cNvSpPr/>
              <p:nvPr/>
            </p:nvSpPr>
            <p:spPr>
              <a:xfrm>
                <a:off x="340077" y="5045393"/>
                <a:ext cx="1050645" cy="885706"/>
              </a:xfrm>
              <a:prstGeom prst="homePlate">
                <a:avLst/>
              </a:prstGeom>
              <a:solidFill>
                <a:srgbClr val="4E95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bg1"/>
                    </a:solidFill>
                    <a:latin typeface="メイリオ" panose="020B0604030504040204" pitchFamily="50" charset="-128"/>
                    <a:ea typeface="メイリオ" panose="020B0604030504040204" pitchFamily="50" charset="-128"/>
                  </a:rPr>
                  <a:t>求人情報</a:t>
                </a:r>
                <a:endParaRPr kumimoji="1" lang="en-US" altLang="ja-JP" sz="900" b="1" dirty="0">
                  <a:solidFill>
                    <a:schemeClr val="bg1"/>
                  </a:solidFill>
                  <a:latin typeface="メイリオ" panose="020B0604030504040204" pitchFamily="50" charset="-128"/>
                  <a:ea typeface="メイリオ" panose="020B0604030504040204" pitchFamily="50" charset="-128"/>
                </a:endParaRPr>
              </a:p>
              <a:p>
                <a:pPr algn="ctr"/>
                <a:r>
                  <a:rPr lang="ja-JP" altLang="en-US" sz="900" b="1" dirty="0">
                    <a:solidFill>
                      <a:schemeClr val="bg1"/>
                    </a:solidFill>
                    <a:latin typeface="メイリオ" panose="020B0604030504040204" pitchFamily="50" charset="-128"/>
                    <a:ea typeface="メイリオ" panose="020B0604030504040204" pitchFamily="50" charset="-128"/>
                  </a:rPr>
                  <a:t>ヒアリング</a:t>
                </a:r>
                <a:endParaRPr kumimoji="1" lang="ja-JP" altLang="en-US" sz="900" b="1" dirty="0">
                  <a:solidFill>
                    <a:schemeClr val="bg1"/>
                  </a:solidFill>
                  <a:latin typeface="メイリオ" panose="020B0604030504040204" pitchFamily="50" charset="-128"/>
                  <a:ea typeface="メイリオ" panose="020B0604030504040204" pitchFamily="50" charset="-128"/>
                </a:endParaRPr>
              </a:p>
            </p:txBody>
          </p:sp>
          <p:sp>
            <p:nvSpPr>
              <p:cNvPr id="69" name="矢印: 五方向 68">
                <a:extLst>
                  <a:ext uri="{FF2B5EF4-FFF2-40B4-BE49-F238E27FC236}">
                    <a16:creationId xmlns:a16="http://schemas.microsoft.com/office/drawing/2014/main" id="{40A62B63-CD4F-43D9-6FAF-3EC1C91E03B8}"/>
                  </a:ext>
                </a:extLst>
              </p:cNvPr>
              <p:cNvSpPr/>
              <p:nvPr/>
            </p:nvSpPr>
            <p:spPr>
              <a:xfrm>
                <a:off x="4306881" y="5054415"/>
                <a:ext cx="662255" cy="885706"/>
              </a:xfrm>
              <a:prstGeom prst="homePlate">
                <a:avLst/>
              </a:prstGeom>
              <a:solidFill>
                <a:srgbClr val="4E95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1"/>
                    </a:solidFill>
                    <a:latin typeface="メイリオ" panose="020B0604030504040204" pitchFamily="50" charset="-128"/>
                    <a:ea typeface="メイリオ" panose="020B0604030504040204" pitchFamily="50" charset="-128"/>
                  </a:rPr>
                  <a:t>1</a:t>
                </a:r>
                <a:r>
                  <a:rPr kumimoji="1" lang="ja-JP" altLang="en-US" sz="1000" b="1" dirty="0">
                    <a:solidFill>
                      <a:schemeClr val="bg1"/>
                    </a:solidFill>
                    <a:latin typeface="メイリオ" panose="020B0604030504040204" pitchFamily="50" charset="-128"/>
                    <a:ea typeface="メイリオ" panose="020B0604030504040204" pitchFamily="50" charset="-128"/>
                  </a:rPr>
                  <a:t>次</a:t>
                </a:r>
                <a:endParaRPr kumimoji="1" lang="en-US" altLang="ja-JP" sz="1000" b="1" dirty="0">
                  <a:solidFill>
                    <a:schemeClr val="bg1"/>
                  </a:solidFill>
                  <a:latin typeface="メイリオ" panose="020B0604030504040204" pitchFamily="50" charset="-128"/>
                  <a:ea typeface="メイリオ" panose="020B0604030504040204" pitchFamily="50" charset="-128"/>
                </a:endParaRPr>
              </a:p>
              <a:p>
                <a:pPr algn="ctr"/>
                <a:r>
                  <a:rPr kumimoji="1" lang="ja-JP" altLang="en-US" sz="1000" b="1" dirty="0">
                    <a:solidFill>
                      <a:schemeClr val="bg1"/>
                    </a:solidFill>
                    <a:latin typeface="メイリオ" panose="020B0604030504040204" pitchFamily="50" charset="-128"/>
                    <a:ea typeface="メイリオ" panose="020B0604030504040204" pitchFamily="50" charset="-128"/>
                  </a:rPr>
                  <a:t>対応</a:t>
                </a:r>
              </a:p>
            </p:txBody>
          </p:sp>
          <p:sp>
            <p:nvSpPr>
              <p:cNvPr id="70" name="矢印: 五方向 69">
                <a:extLst>
                  <a:ext uri="{FF2B5EF4-FFF2-40B4-BE49-F238E27FC236}">
                    <a16:creationId xmlns:a16="http://schemas.microsoft.com/office/drawing/2014/main" id="{F96B60D6-6120-09A7-C2AA-63B02F60F22C}"/>
                  </a:ext>
                </a:extLst>
              </p:cNvPr>
              <p:cNvSpPr/>
              <p:nvPr/>
            </p:nvSpPr>
            <p:spPr>
              <a:xfrm>
                <a:off x="5758237" y="5040196"/>
                <a:ext cx="606408" cy="885706"/>
              </a:xfrm>
              <a:prstGeom prst="homePlate">
                <a:avLst/>
              </a:prstGeom>
              <a:solidFill>
                <a:srgbClr val="4E95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chemeClr val="bg1"/>
                    </a:solidFill>
                    <a:latin typeface="メイリオ" panose="020B0604030504040204" pitchFamily="50" charset="-128"/>
                    <a:ea typeface="メイリオ" panose="020B0604030504040204" pitchFamily="50" charset="-128"/>
                  </a:rPr>
                  <a:t>面接</a:t>
                </a:r>
                <a:endParaRPr lang="en-US" altLang="ja-JP" sz="1000" b="1" dirty="0">
                  <a:solidFill>
                    <a:schemeClr val="bg1"/>
                  </a:solidFill>
                  <a:latin typeface="メイリオ" panose="020B0604030504040204" pitchFamily="50" charset="-128"/>
                  <a:ea typeface="メイリオ" panose="020B0604030504040204" pitchFamily="50" charset="-128"/>
                </a:endParaRPr>
              </a:p>
              <a:p>
                <a:pPr algn="ctr"/>
                <a:r>
                  <a:rPr kumimoji="1" lang="ja-JP" altLang="en-US" sz="1000" b="1" dirty="0">
                    <a:solidFill>
                      <a:schemeClr val="bg1"/>
                    </a:solidFill>
                    <a:latin typeface="メイリオ" panose="020B0604030504040204" pitchFamily="50" charset="-128"/>
                    <a:ea typeface="メイリオ" panose="020B0604030504040204" pitchFamily="50" charset="-128"/>
                  </a:rPr>
                  <a:t>設定</a:t>
                </a:r>
              </a:p>
            </p:txBody>
          </p:sp>
          <p:sp>
            <p:nvSpPr>
              <p:cNvPr id="71" name="矢印: 五方向 70">
                <a:extLst>
                  <a:ext uri="{FF2B5EF4-FFF2-40B4-BE49-F238E27FC236}">
                    <a16:creationId xmlns:a16="http://schemas.microsoft.com/office/drawing/2014/main" id="{4BD2EF41-5517-B005-7F4C-18BE870F0F0B}"/>
                  </a:ext>
                </a:extLst>
              </p:cNvPr>
              <p:cNvSpPr/>
              <p:nvPr/>
            </p:nvSpPr>
            <p:spPr>
              <a:xfrm>
                <a:off x="4508051" y="6045410"/>
                <a:ext cx="1765748" cy="173690"/>
              </a:xfrm>
              <a:prstGeom prst="homePlat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latin typeface="メイリオ" panose="020B0604030504040204" pitchFamily="50" charset="-128"/>
                    <a:ea typeface="メイリオ" panose="020B0604030504040204" pitchFamily="50" charset="-128"/>
                  </a:rPr>
                  <a:t>面談</a:t>
                </a:r>
                <a:r>
                  <a:rPr kumimoji="1" lang="ja-JP" altLang="en-US" sz="900" dirty="0">
                    <a:latin typeface="メイリオ" panose="020B0604030504040204" pitchFamily="50" charset="-128"/>
                    <a:ea typeface="メイリオ" panose="020B0604030504040204" pitchFamily="50" charset="-128"/>
                  </a:rPr>
                  <a:t>対応（</a:t>
                </a:r>
                <a:r>
                  <a:rPr lang="ja-JP" altLang="en-US" sz="900" dirty="0">
                    <a:latin typeface="メイリオ" panose="020B0604030504040204" pitchFamily="50" charset="-128"/>
                    <a:ea typeface="メイリオ" panose="020B0604030504040204" pitchFamily="50" charset="-128"/>
                  </a:rPr>
                  <a:t>人材紹介パート</a:t>
                </a:r>
                <a:r>
                  <a:rPr kumimoji="1" lang="ja-JP" altLang="en-US" sz="900" dirty="0">
                    <a:latin typeface="メイリオ" panose="020B0604030504040204" pitchFamily="50" charset="-128"/>
                    <a:ea typeface="メイリオ" panose="020B0604030504040204" pitchFamily="50" charset="-128"/>
                  </a:rPr>
                  <a:t>）</a:t>
                </a:r>
              </a:p>
            </p:txBody>
          </p:sp>
          <p:sp>
            <p:nvSpPr>
              <p:cNvPr id="72" name="矢印: 五方向 71">
                <a:extLst>
                  <a:ext uri="{FF2B5EF4-FFF2-40B4-BE49-F238E27FC236}">
                    <a16:creationId xmlns:a16="http://schemas.microsoft.com/office/drawing/2014/main" id="{74BC053D-3B47-EB76-3F9D-DFD84F4108B6}"/>
                  </a:ext>
                </a:extLst>
              </p:cNvPr>
              <p:cNvSpPr/>
              <p:nvPr/>
            </p:nvSpPr>
            <p:spPr>
              <a:xfrm>
                <a:off x="3592400" y="5042576"/>
                <a:ext cx="653534" cy="885706"/>
              </a:xfrm>
              <a:prstGeom prst="homePlate">
                <a:avLst/>
              </a:prstGeom>
              <a:solidFill>
                <a:srgbClr val="4E95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chemeClr val="bg1"/>
                    </a:solidFill>
                    <a:latin typeface="メイリオ" panose="020B0604030504040204" pitchFamily="50" charset="-128"/>
                    <a:ea typeface="メイリオ" panose="020B0604030504040204" pitchFamily="50" charset="-128"/>
                  </a:rPr>
                  <a:t>書類</a:t>
                </a:r>
                <a:endParaRPr lang="en-US" altLang="ja-JP" sz="1000" b="1" dirty="0">
                  <a:solidFill>
                    <a:schemeClr val="bg1"/>
                  </a:solidFill>
                  <a:latin typeface="メイリオ" panose="020B0604030504040204" pitchFamily="50" charset="-128"/>
                  <a:ea typeface="メイリオ" panose="020B0604030504040204" pitchFamily="50" charset="-128"/>
                </a:endParaRPr>
              </a:p>
              <a:p>
                <a:pPr algn="ctr"/>
                <a:r>
                  <a:rPr lang="ja-JP" altLang="en-US" sz="1000" b="1" dirty="0">
                    <a:solidFill>
                      <a:schemeClr val="bg1"/>
                    </a:solidFill>
                    <a:latin typeface="メイリオ" panose="020B0604030504040204" pitchFamily="50" charset="-128"/>
                    <a:ea typeface="メイリオ" panose="020B0604030504040204" pitchFamily="50" charset="-128"/>
                  </a:rPr>
                  <a:t>判定</a:t>
                </a:r>
                <a:endParaRPr kumimoji="1" lang="ja-JP" altLang="en-US" sz="1000" b="1" dirty="0">
                  <a:solidFill>
                    <a:schemeClr val="bg1"/>
                  </a:solidFill>
                  <a:latin typeface="メイリオ" panose="020B0604030504040204" pitchFamily="50" charset="-128"/>
                  <a:ea typeface="メイリオ" panose="020B0604030504040204" pitchFamily="50" charset="-128"/>
                </a:endParaRPr>
              </a:p>
            </p:txBody>
          </p:sp>
          <p:sp>
            <p:nvSpPr>
              <p:cNvPr id="73" name="矢印: 五方向 72">
                <a:extLst>
                  <a:ext uri="{FF2B5EF4-FFF2-40B4-BE49-F238E27FC236}">
                    <a16:creationId xmlns:a16="http://schemas.microsoft.com/office/drawing/2014/main" id="{F83B4CD5-E3AA-235B-FFCD-F3AE0589461E}"/>
                  </a:ext>
                </a:extLst>
              </p:cNvPr>
              <p:cNvSpPr/>
              <p:nvPr/>
            </p:nvSpPr>
            <p:spPr>
              <a:xfrm>
                <a:off x="311519" y="6043191"/>
                <a:ext cx="1079203" cy="178127"/>
              </a:xfrm>
              <a:prstGeom prst="homePlat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latin typeface="メイリオ" panose="020B0604030504040204" pitchFamily="50" charset="-128"/>
                    <a:ea typeface="メイリオ" panose="020B0604030504040204" pitchFamily="50" charset="-128"/>
                  </a:rPr>
                  <a:t>情報収集</a:t>
                </a:r>
                <a:endParaRPr kumimoji="1" lang="ja-JP" altLang="en-US" sz="900" dirty="0">
                  <a:latin typeface="メイリオ" panose="020B0604030504040204" pitchFamily="50" charset="-128"/>
                  <a:ea typeface="メイリオ" panose="020B0604030504040204" pitchFamily="50" charset="-128"/>
                </a:endParaRPr>
              </a:p>
            </p:txBody>
          </p:sp>
          <p:sp>
            <p:nvSpPr>
              <p:cNvPr id="74" name="矢印: 五方向 73">
                <a:extLst>
                  <a:ext uri="{FF2B5EF4-FFF2-40B4-BE49-F238E27FC236}">
                    <a16:creationId xmlns:a16="http://schemas.microsoft.com/office/drawing/2014/main" id="{DBDB4E7D-4E0E-B882-5E44-BDE14BAD3A9F}"/>
                  </a:ext>
                </a:extLst>
              </p:cNvPr>
              <p:cNvSpPr/>
              <p:nvPr/>
            </p:nvSpPr>
            <p:spPr>
              <a:xfrm>
                <a:off x="6542413" y="5023476"/>
                <a:ext cx="625512" cy="885707"/>
              </a:xfrm>
              <a:prstGeom prst="homePlate">
                <a:avLst/>
              </a:prstGeom>
              <a:solidFill>
                <a:srgbClr val="4E95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bg1"/>
                    </a:solidFill>
                    <a:latin typeface="メイリオ" panose="020B0604030504040204" pitchFamily="50" charset="-128"/>
                    <a:ea typeface="メイリオ" panose="020B0604030504040204" pitchFamily="50" charset="-128"/>
                  </a:rPr>
                  <a:t>面接</a:t>
                </a:r>
                <a:endParaRPr kumimoji="1" lang="en-US" altLang="ja-JP" sz="1000" dirty="0">
                  <a:solidFill>
                    <a:schemeClr val="bg1"/>
                  </a:solidFill>
                  <a:latin typeface="メイリオ" panose="020B0604030504040204" pitchFamily="50" charset="-128"/>
                  <a:ea typeface="メイリオ" panose="020B0604030504040204" pitchFamily="50" charset="-128"/>
                </a:endParaRPr>
              </a:p>
              <a:p>
                <a:pPr algn="ctr"/>
                <a:r>
                  <a:rPr kumimoji="1" lang="ja-JP" altLang="en-US" sz="1000" dirty="0">
                    <a:solidFill>
                      <a:schemeClr val="bg1"/>
                    </a:solidFill>
                    <a:latin typeface="メイリオ" panose="020B0604030504040204" pitchFamily="50" charset="-128"/>
                    <a:ea typeface="メイリオ" panose="020B0604030504040204" pitchFamily="50" charset="-128"/>
                  </a:rPr>
                  <a:t>対応</a:t>
                </a:r>
              </a:p>
            </p:txBody>
          </p:sp>
          <p:sp>
            <p:nvSpPr>
              <p:cNvPr id="75" name="矢印: 五方向 74">
                <a:extLst>
                  <a:ext uri="{FF2B5EF4-FFF2-40B4-BE49-F238E27FC236}">
                    <a16:creationId xmlns:a16="http://schemas.microsoft.com/office/drawing/2014/main" id="{D4C2A012-B123-E774-8C89-2B52B7C5565F}"/>
                  </a:ext>
                </a:extLst>
              </p:cNvPr>
              <p:cNvSpPr/>
              <p:nvPr/>
            </p:nvSpPr>
            <p:spPr>
              <a:xfrm>
                <a:off x="5029914" y="5039919"/>
                <a:ext cx="685527" cy="885706"/>
              </a:xfrm>
              <a:prstGeom prst="homePlate">
                <a:avLst/>
              </a:prstGeom>
              <a:solidFill>
                <a:srgbClr val="4E95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latin typeface="メイリオ" panose="020B0604030504040204" pitchFamily="50" charset="-128"/>
                    <a:ea typeface="メイリオ" panose="020B0604030504040204" pitchFamily="50" charset="-128"/>
                  </a:rPr>
                  <a:t>書類</a:t>
                </a:r>
                <a:endParaRPr kumimoji="1" lang="en-US" altLang="ja-JP" sz="1000" b="1" dirty="0">
                  <a:solidFill>
                    <a:schemeClr val="bg1"/>
                  </a:solidFill>
                  <a:latin typeface="メイリオ" panose="020B0604030504040204" pitchFamily="50" charset="-128"/>
                  <a:ea typeface="メイリオ" panose="020B0604030504040204" pitchFamily="50" charset="-128"/>
                </a:endParaRPr>
              </a:p>
              <a:p>
                <a:pPr algn="ctr"/>
                <a:r>
                  <a:rPr kumimoji="1" lang="ja-JP" altLang="en-US" sz="1000" b="1" dirty="0">
                    <a:solidFill>
                      <a:schemeClr val="bg1"/>
                    </a:solidFill>
                    <a:latin typeface="メイリオ" panose="020B0604030504040204" pitchFamily="50" charset="-128"/>
                    <a:ea typeface="メイリオ" panose="020B0604030504040204" pitchFamily="50" charset="-128"/>
                  </a:rPr>
                  <a:t>修正</a:t>
                </a:r>
              </a:p>
            </p:txBody>
          </p:sp>
          <p:cxnSp>
            <p:nvCxnSpPr>
              <p:cNvPr id="76" name="直線矢印コネクタ 75">
                <a:extLst>
                  <a:ext uri="{FF2B5EF4-FFF2-40B4-BE49-F238E27FC236}">
                    <a16:creationId xmlns:a16="http://schemas.microsoft.com/office/drawing/2014/main" id="{B76598B6-147E-0681-7E2F-317780D78D31}"/>
                  </a:ext>
                </a:extLst>
              </p:cNvPr>
              <p:cNvCxnSpPr>
                <a:cxnSpLocks/>
              </p:cNvCxnSpPr>
              <p:nvPr/>
            </p:nvCxnSpPr>
            <p:spPr>
              <a:xfrm>
                <a:off x="353762" y="6408500"/>
                <a:ext cx="6010883" cy="0"/>
              </a:xfrm>
              <a:prstGeom prst="straightConnector1">
                <a:avLst/>
              </a:prstGeom>
              <a:ln w="76200">
                <a:solidFill>
                  <a:schemeClr val="tx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7" name="矢印: 五方向 76">
                <a:extLst>
                  <a:ext uri="{FF2B5EF4-FFF2-40B4-BE49-F238E27FC236}">
                    <a16:creationId xmlns:a16="http://schemas.microsoft.com/office/drawing/2014/main" id="{9DD5EDEE-09CB-BCAD-B90F-58D8BCB40D58}"/>
                  </a:ext>
                </a:extLst>
              </p:cNvPr>
              <p:cNvSpPr/>
              <p:nvPr/>
            </p:nvSpPr>
            <p:spPr>
              <a:xfrm>
                <a:off x="7252114" y="5040195"/>
                <a:ext cx="520744" cy="885707"/>
              </a:xfrm>
              <a:prstGeom prst="homePlate">
                <a:avLst/>
              </a:prstGeom>
              <a:solidFill>
                <a:srgbClr val="4E95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bg1"/>
                    </a:solidFill>
                    <a:latin typeface="メイリオ" panose="020B0604030504040204" pitchFamily="50" charset="-128"/>
                    <a:ea typeface="メイリオ" panose="020B0604030504040204" pitchFamily="50" charset="-128"/>
                  </a:rPr>
                  <a:t>入社</a:t>
                </a:r>
                <a:endParaRPr kumimoji="1" lang="ja-JP" altLang="en-US" sz="1000" dirty="0">
                  <a:solidFill>
                    <a:schemeClr val="bg1"/>
                  </a:solidFill>
                  <a:latin typeface="メイリオ" panose="020B0604030504040204" pitchFamily="50" charset="-128"/>
                  <a:ea typeface="メイリオ" panose="020B0604030504040204" pitchFamily="50" charset="-128"/>
                </a:endParaRPr>
              </a:p>
            </p:txBody>
          </p:sp>
          <p:sp>
            <p:nvSpPr>
              <p:cNvPr id="78" name="矢印: 五方向 77">
                <a:extLst>
                  <a:ext uri="{FF2B5EF4-FFF2-40B4-BE49-F238E27FC236}">
                    <a16:creationId xmlns:a16="http://schemas.microsoft.com/office/drawing/2014/main" id="{3D8A1134-92F4-466B-EBFE-E7310DD2135A}"/>
                  </a:ext>
                </a:extLst>
              </p:cNvPr>
              <p:cNvSpPr/>
              <p:nvPr/>
            </p:nvSpPr>
            <p:spPr>
              <a:xfrm>
                <a:off x="1498438" y="5047965"/>
                <a:ext cx="633703" cy="885705"/>
              </a:xfrm>
              <a:prstGeom prst="homePlate">
                <a:avLst/>
              </a:prstGeom>
              <a:solidFill>
                <a:srgbClr val="4E95D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latin typeface="メイリオ" panose="020B0604030504040204" pitchFamily="50" charset="-128"/>
                    <a:ea typeface="メイリオ" panose="020B0604030504040204" pitchFamily="50" charset="-128"/>
                  </a:rPr>
                  <a:t>原稿</a:t>
                </a:r>
                <a:endParaRPr kumimoji="1" lang="en-US" altLang="ja-JP" sz="1000" b="1" dirty="0">
                  <a:solidFill>
                    <a:schemeClr val="bg1"/>
                  </a:solidFill>
                  <a:latin typeface="メイリオ" panose="020B0604030504040204" pitchFamily="50" charset="-128"/>
                  <a:ea typeface="メイリオ" panose="020B0604030504040204" pitchFamily="50" charset="-128"/>
                </a:endParaRPr>
              </a:p>
              <a:p>
                <a:pPr algn="ctr"/>
                <a:r>
                  <a:rPr kumimoji="1" lang="ja-JP" altLang="en-US" sz="1000" b="1" dirty="0">
                    <a:solidFill>
                      <a:schemeClr val="bg1"/>
                    </a:solidFill>
                    <a:latin typeface="メイリオ" panose="020B0604030504040204" pitchFamily="50" charset="-128"/>
                    <a:ea typeface="メイリオ" panose="020B0604030504040204" pitchFamily="50" charset="-128"/>
                  </a:rPr>
                  <a:t>作成</a:t>
                </a:r>
              </a:p>
            </p:txBody>
          </p:sp>
          <p:sp>
            <p:nvSpPr>
              <p:cNvPr id="79" name="矢印: 五方向 78">
                <a:extLst>
                  <a:ext uri="{FF2B5EF4-FFF2-40B4-BE49-F238E27FC236}">
                    <a16:creationId xmlns:a16="http://schemas.microsoft.com/office/drawing/2014/main" id="{E1E617D1-8A97-6A55-DCFE-5E9E701444F9}"/>
                  </a:ext>
                </a:extLst>
              </p:cNvPr>
              <p:cNvSpPr/>
              <p:nvPr/>
            </p:nvSpPr>
            <p:spPr>
              <a:xfrm>
                <a:off x="2184985" y="5052889"/>
                <a:ext cx="662255" cy="885705"/>
              </a:xfrm>
              <a:prstGeom prst="homePlate">
                <a:avLst/>
              </a:prstGeom>
              <a:solidFill>
                <a:srgbClr val="4E95D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latin typeface="メイリオ" panose="020B0604030504040204" pitchFamily="50" charset="-128"/>
                    <a:ea typeface="メイリオ" panose="020B0604030504040204" pitchFamily="50" charset="-128"/>
                  </a:rPr>
                  <a:t>運用</a:t>
                </a:r>
              </a:p>
            </p:txBody>
          </p:sp>
          <p:sp>
            <p:nvSpPr>
              <p:cNvPr id="80" name="矢印: 五方向 79">
                <a:extLst>
                  <a:ext uri="{FF2B5EF4-FFF2-40B4-BE49-F238E27FC236}">
                    <a16:creationId xmlns:a16="http://schemas.microsoft.com/office/drawing/2014/main" id="{88E24D50-DC49-D79F-C27D-69FE15750940}"/>
                  </a:ext>
                </a:extLst>
              </p:cNvPr>
              <p:cNvSpPr/>
              <p:nvPr/>
            </p:nvSpPr>
            <p:spPr>
              <a:xfrm>
                <a:off x="2898359" y="5036647"/>
                <a:ext cx="633703" cy="885705"/>
              </a:xfrm>
              <a:prstGeom prst="homePlate">
                <a:avLst/>
              </a:prstGeom>
              <a:solidFill>
                <a:srgbClr val="4E95D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chemeClr val="bg1"/>
                    </a:solidFill>
                    <a:latin typeface="メイリオ" panose="020B0604030504040204" pitchFamily="50" charset="-128"/>
                    <a:ea typeface="メイリオ" panose="020B0604030504040204" pitchFamily="50" charset="-128"/>
                  </a:rPr>
                  <a:t>応募</a:t>
                </a:r>
                <a:endParaRPr lang="en-US" altLang="ja-JP" sz="1000" b="1" dirty="0">
                  <a:solidFill>
                    <a:schemeClr val="bg1"/>
                  </a:solidFill>
                  <a:latin typeface="メイリオ" panose="020B0604030504040204" pitchFamily="50" charset="-128"/>
                  <a:ea typeface="メイリオ" panose="020B0604030504040204" pitchFamily="50" charset="-128"/>
                </a:endParaRPr>
              </a:p>
              <a:p>
                <a:pPr algn="ctr"/>
                <a:r>
                  <a:rPr lang="ja-JP" altLang="en-US" sz="1000" b="1" dirty="0">
                    <a:solidFill>
                      <a:schemeClr val="bg1"/>
                    </a:solidFill>
                    <a:latin typeface="メイリオ" panose="020B0604030504040204" pitchFamily="50" charset="-128"/>
                    <a:ea typeface="メイリオ" panose="020B0604030504040204" pitchFamily="50" charset="-128"/>
                  </a:rPr>
                  <a:t>対応</a:t>
                </a:r>
                <a:endParaRPr kumimoji="1" lang="ja-JP" altLang="en-US" sz="1000" b="1" dirty="0">
                  <a:solidFill>
                    <a:schemeClr val="bg1"/>
                  </a:solidFill>
                  <a:latin typeface="メイリオ" panose="020B0604030504040204" pitchFamily="50" charset="-128"/>
                  <a:ea typeface="メイリオ" panose="020B0604030504040204" pitchFamily="50" charset="-128"/>
                </a:endParaRPr>
              </a:p>
            </p:txBody>
          </p:sp>
          <p:sp>
            <p:nvSpPr>
              <p:cNvPr id="81" name="矢印: 五方向 80">
                <a:extLst>
                  <a:ext uri="{FF2B5EF4-FFF2-40B4-BE49-F238E27FC236}">
                    <a16:creationId xmlns:a16="http://schemas.microsoft.com/office/drawing/2014/main" id="{3C71C034-6BC9-540A-E2F1-84FFCDC49939}"/>
                  </a:ext>
                </a:extLst>
              </p:cNvPr>
              <p:cNvSpPr/>
              <p:nvPr/>
            </p:nvSpPr>
            <p:spPr>
              <a:xfrm>
                <a:off x="1451373" y="6053157"/>
                <a:ext cx="1654152" cy="178126"/>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latin typeface="メイリオ" panose="020B0604030504040204" pitchFamily="50" charset="-128"/>
                    <a:ea typeface="メイリオ" panose="020B0604030504040204" pitchFamily="50" charset="-128"/>
                  </a:rPr>
                  <a:t>広告運用</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分析（広告パート）</a:t>
                </a:r>
                <a:endParaRPr kumimoji="1" lang="ja-JP" altLang="en-US" sz="900" dirty="0">
                  <a:latin typeface="メイリオ" panose="020B0604030504040204" pitchFamily="50" charset="-128"/>
                  <a:ea typeface="メイリオ" panose="020B0604030504040204" pitchFamily="50" charset="-128"/>
                </a:endParaRPr>
              </a:p>
            </p:txBody>
          </p:sp>
          <p:sp>
            <p:nvSpPr>
              <p:cNvPr id="82" name="矢印: 五方向 81">
                <a:extLst>
                  <a:ext uri="{FF2B5EF4-FFF2-40B4-BE49-F238E27FC236}">
                    <a16:creationId xmlns:a16="http://schemas.microsoft.com/office/drawing/2014/main" id="{F4FA308A-FAA2-4804-4B14-935F953C5646}"/>
                  </a:ext>
                </a:extLst>
              </p:cNvPr>
              <p:cNvSpPr/>
              <p:nvPr/>
            </p:nvSpPr>
            <p:spPr>
              <a:xfrm>
                <a:off x="3154637" y="6052585"/>
                <a:ext cx="1304301" cy="178126"/>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latin typeface="メイリオ" panose="020B0604030504040204" pitchFamily="50" charset="-128"/>
                    <a:ea typeface="メイリオ" panose="020B0604030504040204" pitchFamily="50" charset="-128"/>
                  </a:rPr>
                  <a:t>応募窓口（弊社）</a:t>
                </a:r>
                <a:endParaRPr kumimoji="1" lang="ja-JP" altLang="en-US" sz="900" dirty="0">
                  <a:latin typeface="メイリオ" panose="020B0604030504040204" pitchFamily="50" charset="-128"/>
                  <a:ea typeface="メイリオ" panose="020B0604030504040204" pitchFamily="50" charset="-128"/>
                </a:endParaRPr>
              </a:p>
            </p:txBody>
          </p:sp>
          <p:sp>
            <p:nvSpPr>
              <p:cNvPr id="83" name="object 2">
                <a:extLst>
                  <a:ext uri="{FF2B5EF4-FFF2-40B4-BE49-F238E27FC236}">
                    <a16:creationId xmlns:a16="http://schemas.microsoft.com/office/drawing/2014/main" id="{A0F83AB5-ADDD-A060-F8DE-0BDCF5720023}"/>
                  </a:ext>
                </a:extLst>
              </p:cNvPr>
              <p:cNvSpPr txBox="1">
                <a:spLocks/>
              </p:cNvSpPr>
              <p:nvPr/>
            </p:nvSpPr>
            <p:spPr>
              <a:xfrm>
                <a:off x="703671" y="5109418"/>
                <a:ext cx="221021" cy="127624"/>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2700">
                  <a:lnSpc>
                    <a:spcPct val="100000"/>
                  </a:lnSpc>
                  <a:spcBef>
                    <a:spcPts val="100"/>
                  </a:spcBef>
                </a:pPr>
                <a:r>
                  <a:rPr lang="ja-JP" altLang="en-US" sz="1000" b="1" dirty="0">
                    <a:solidFill>
                      <a:schemeClr val="bg1"/>
                    </a:solidFill>
                    <a:latin typeface="メイリオ" panose="020B0604030504040204" pitchFamily="50" charset="-128"/>
                    <a:ea typeface="メイリオ" panose="020B0604030504040204" pitchFamily="50" charset="-128"/>
                  </a:rPr>
                  <a:t>①</a:t>
                </a:r>
              </a:p>
            </p:txBody>
          </p:sp>
          <p:sp>
            <p:nvSpPr>
              <p:cNvPr id="84" name="object 2">
                <a:extLst>
                  <a:ext uri="{FF2B5EF4-FFF2-40B4-BE49-F238E27FC236}">
                    <a16:creationId xmlns:a16="http://schemas.microsoft.com/office/drawing/2014/main" id="{4AB91B6B-BB23-1919-701F-C4B99CAFF5DA}"/>
                  </a:ext>
                </a:extLst>
              </p:cNvPr>
              <p:cNvSpPr txBox="1">
                <a:spLocks/>
              </p:cNvSpPr>
              <p:nvPr/>
            </p:nvSpPr>
            <p:spPr>
              <a:xfrm>
                <a:off x="1627036" y="5110314"/>
                <a:ext cx="162178" cy="127624"/>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2700">
                  <a:lnSpc>
                    <a:spcPct val="100000"/>
                  </a:lnSpc>
                  <a:spcBef>
                    <a:spcPts val="100"/>
                  </a:spcBef>
                </a:pPr>
                <a:r>
                  <a:rPr lang="ja-JP" altLang="en-US" sz="1000" b="1" dirty="0">
                    <a:solidFill>
                      <a:schemeClr val="bg1"/>
                    </a:solidFill>
                    <a:latin typeface="メイリオ" panose="020B0604030504040204" pitchFamily="50" charset="-128"/>
                    <a:ea typeface="メイリオ" panose="020B0604030504040204" pitchFamily="50" charset="-128"/>
                  </a:rPr>
                  <a:t>②</a:t>
                </a:r>
              </a:p>
            </p:txBody>
          </p:sp>
          <p:sp>
            <p:nvSpPr>
              <p:cNvPr id="85" name="object 2">
                <a:extLst>
                  <a:ext uri="{FF2B5EF4-FFF2-40B4-BE49-F238E27FC236}">
                    <a16:creationId xmlns:a16="http://schemas.microsoft.com/office/drawing/2014/main" id="{0098AAC0-5543-D491-AD62-2BEF9A90491C}"/>
                  </a:ext>
                </a:extLst>
              </p:cNvPr>
              <p:cNvSpPr txBox="1">
                <a:spLocks/>
              </p:cNvSpPr>
              <p:nvPr/>
            </p:nvSpPr>
            <p:spPr>
              <a:xfrm>
                <a:off x="2347547" y="5116437"/>
                <a:ext cx="162178" cy="127624"/>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2700">
                  <a:lnSpc>
                    <a:spcPct val="100000"/>
                  </a:lnSpc>
                  <a:spcBef>
                    <a:spcPts val="100"/>
                  </a:spcBef>
                </a:pPr>
                <a:r>
                  <a:rPr lang="ja-JP" altLang="en-US" sz="1000" b="1" dirty="0">
                    <a:solidFill>
                      <a:schemeClr val="bg1"/>
                    </a:solidFill>
                    <a:latin typeface="メイリオ" panose="020B0604030504040204" pitchFamily="50" charset="-128"/>
                    <a:ea typeface="メイリオ" panose="020B0604030504040204" pitchFamily="50" charset="-128"/>
                  </a:rPr>
                  <a:t>③</a:t>
                </a:r>
              </a:p>
            </p:txBody>
          </p:sp>
          <p:sp>
            <p:nvSpPr>
              <p:cNvPr id="86" name="object 2">
                <a:extLst>
                  <a:ext uri="{FF2B5EF4-FFF2-40B4-BE49-F238E27FC236}">
                    <a16:creationId xmlns:a16="http://schemas.microsoft.com/office/drawing/2014/main" id="{FDDCB73A-AF69-7ADA-AF4E-9C727CA10AAC}"/>
                  </a:ext>
                </a:extLst>
              </p:cNvPr>
              <p:cNvSpPr txBox="1">
                <a:spLocks/>
              </p:cNvSpPr>
              <p:nvPr/>
            </p:nvSpPr>
            <p:spPr>
              <a:xfrm>
                <a:off x="3031561" y="5118915"/>
                <a:ext cx="162178" cy="127624"/>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2700">
                  <a:lnSpc>
                    <a:spcPct val="100000"/>
                  </a:lnSpc>
                  <a:spcBef>
                    <a:spcPts val="100"/>
                  </a:spcBef>
                </a:pPr>
                <a:r>
                  <a:rPr lang="ja-JP" altLang="en-US" sz="1000" b="1" dirty="0">
                    <a:solidFill>
                      <a:schemeClr val="bg1"/>
                    </a:solidFill>
                    <a:latin typeface="メイリオ" panose="020B0604030504040204" pitchFamily="50" charset="-128"/>
                    <a:ea typeface="メイリオ" panose="020B0604030504040204" pitchFamily="50" charset="-128"/>
                  </a:rPr>
                  <a:t>④</a:t>
                </a:r>
              </a:p>
            </p:txBody>
          </p:sp>
          <p:sp>
            <p:nvSpPr>
              <p:cNvPr id="87" name="object 2">
                <a:extLst>
                  <a:ext uri="{FF2B5EF4-FFF2-40B4-BE49-F238E27FC236}">
                    <a16:creationId xmlns:a16="http://schemas.microsoft.com/office/drawing/2014/main" id="{F1D04D22-48B6-8622-F061-B43619682336}"/>
                  </a:ext>
                </a:extLst>
              </p:cNvPr>
              <p:cNvSpPr txBox="1">
                <a:spLocks/>
              </p:cNvSpPr>
              <p:nvPr/>
            </p:nvSpPr>
            <p:spPr>
              <a:xfrm>
                <a:off x="3747610" y="5118915"/>
                <a:ext cx="162178" cy="127624"/>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2700">
                  <a:lnSpc>
                    <a:spcPct val="100000"/>
                  </a:lnSpc>
                  <a:spcBef>
                    <a:spcPts val="100"/>
                  </a:spcBef>
                </a:pPr>
                <a:r>
                  <a:rPr lang="ja-JP" altLang="en-US" sz="1000" b="1" dirty="0">
                    <a:solidFill>
                      <a:schemeClr val="bg1"/>
                    </a:solidFill>
                    <a:latin typeface="メイリオ" panose="020B0604030504040204" pitchFamily="50" charset="-128"/>
                    <a:ea typeface="メイリオ" panose="020B0604030504040204" pitchFamily="50" charset="-128"/>
                  </a:rPr>
                  <a:t>⑤</a:t>
                </a:r>
              </a:p>
            </p:txBody>
          </p:sp>
          <p:sp>
            <p:nvSpPr>
              <p:cNvPr id="88" name="object 2">
                <a:extLst>
                  <a:ext uri="{FF2B5EF4-FFF2-40B4-BE49-F238E27FC236}">
                    <a16:creationId xmlns:a16="http://schemas.microsoft.com/office/drawing/2014/main" id="{56E24DEE-159F-15B6-4A48-21B777798A06}"/>
                  </a:ext>
                </a:extLst>
              </p:cNvPr>
              <p:cNvSpPr txBox="1">
                <a:spLocks/>
              </p:cNvSpPr>
              <p:nvPr/>
            </p:nvSpPr>
            <p:spPr>
              <a:xfrm>
                <a:off x="4399099" y="5118915"/>
                <a:ext cx="162178" cy="127624"/>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2700">
                  <a:lnSpc>
                    <a:spcPct val="100000"/>
                  </a:lnSpc>
                  <a:spcBef>
                    <a:spcPts val="100"/>
                  </a:spcBef>
                </a:pPr>
                <a:r>
                  <a:rPr lang="ja-JP" altLang="en-US" sz="1000" b="1" dirty="0">
                    <a:solidFill>
                      <a:schemeClr val="bg1"/>
                    </a:solidFill>
                    <a:latin typeface="メイリオ" panose="020B0604030504040204" pitchFamily="50" charset="-128"/>
                    <a:ea typeface="メイリオ" panose="020B0604030504040204" pitchFamily="50" charset="-128"/>
                  </a:rPr>
                  <a:t>⑥</a:t>
                </a:r>
              </a:p>
            </p:txBody>
          </p:sp>
          <p:sp>
            <p:nvSpPr>
              <p:cNvPr id="89" name="object 2">
                <a:extLst>
                  <a:ext uri="{FF2B5EF4-FFF2-40B4-BE49-F238E27FC236}">
                    <a16:creationId xmlns:a16="http://schemas.microsoft.com/office/drawing/2014/main" id="{E192F0FB-E0FD-625B-50AE-0979CE38C0BD}"/>
                  </a:ext>
                </a:extLst>
              </p:cNvPr>
              <p:cNvSpPr txBox="1">
                <a:spLocks/>
              </p:cNvSpPr>
              <p:nvPr/>
            </p:nvSpPr>
            <p:spPr>
              <a:xfrm>
                <a:off x="5176371" y="5114151"/>
                <a:ext cx="162178" cy="127624"/>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2700">
                  <a:lnSpc>
                    <a:spcPct val="100000"/>
                  </a:lnSpc>
                  <a:spcBef>
                    <a:spcPts val="100"/>
                  </a:spcBef>
                </a:pPr>
                <a:r>
                  <a:rPr lang="ja-JP" altLang="en-US" sz="1000" b="1" dirty="0">
                    <a:solidFill>
                      <a:schemeClr val="bg1"/>
                    </a:solidFill>
                    <a:latin typeface="メイリオ" panose="020B0604030504040204" pitchFamily="50" charset="-128"/>
                    <a:ea typeface="メイリオ" panose="020B0604030504040204" pitchFamily="50" charset="-128"/>
                  </a:rPr>
                  <a:t>⑦</a:t>
                </a:r>
              </a:p>
            </p:txBody>
          </p:sp>
          <p:sp>
            <p:nvSpPr>
              <p:cNvPr id="90" name="object 2">
                <a:extLst>
                  <a:ext uri="{FF2B5EF4-FFF2-40B4-BE49-F238E27FC236}">
                    <a16:creationId xmlns:a16="http://schemas.microsoft.com/office/drawing/2014/main" id="{FCFFE9D7-3064-7154-3B7C-2952692E9654}"/>
                  </a:ext>
                </a:extLst>
              </p:cNvPr>
              <p:cNvSpPr txBox="1">
                <a:spLocks/>
              </p:cNvSpPr>
              <p:nvPr/>
            </p:nvSpPr>
            <p:spPr>
              <a:xfrm>
                <a:off x="5865591" y="5119271"/>
                <a:ext cx="162178" cy="127624"/>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2700">
                  <a:lnSpc>
                    <a:spcPct val="100000"/>
                  </a:lnSpc>
                  <a:spcBef>
                    <a:spcPts val="100"/>
                  </a:spcBef>
                </a:pPr>
                <a:r>
                  <a:rPr lang="ja-JP" altLang="en-US" sz="1000" b="1" dirty="0">
                    <a:solidFill>
                      <a:schemeClr val="bg1"/>
                    </a:solidFill>
                    <a:latin typeface="メイリオ" panose="020B0604030504040204" pitchFamily="50" charset="-128"/>
                    <a:ea typeface="メイリオ" panose="020B0604030504040204" pitchFamily="50" charset="-128"/>
                  </a:rPr>
                  <a:t>⑧</a:t>
                </a:r>
              </a:p>
            </p:txBody>
          </p:sp>
          <p:sp>
            <p:nvSpPr>
              <p:cNvPr id="91" name="object 2">
                <a:extLst>
                  <a:ext uri="{FF2B5EF4-FFF2-40B4-BE49-F238E27FC236}">
                    <a16:creationId xmlns:a16="http://schemas.microsoft.com/office/drawing/2014/main" id="{55E5B3E5-BF70-7331-0BA0-557E140F9C60}"/>
                  </a:ext>
                </a:extLst>
              </p:cNvPr>
              <p:cNvSpPr txBox="1">
                <a:spLocks/>
              </p:cNvSpPr>
              <p:nvPr/>
            </p:nvSpPr>
            <p:spPr>
              <a:xfrm>
                <a:off x="6689699" y="5114075"/>
                <a:ext cx="162178" cy="127767"/>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2700">
                  <a:lnSpc>
                    <a:spcPct val="100000"/>
                  </a:lnSpc>
                  <a:spcBef>
                    <a:spcPts val="100"/>
                  </a:spcBef>
                </a:pPr>
                <a:r>
                  <a:rPr lang="ja-JP" altLang="en-US" sz="1000" b="1" dirty="0">
                    <a:solidFill>
                      <a:schemeClr val="bg1"/>
                    </a:solidFill>
                    <a:latin typeface="メイリオ" panose="020B0604030504040204" pitchFamily="50" charset="-128"/>
                    <a:ea typeface="メイリオ" panose="020B0604030504040204" pitchFamily="50" charset="-128"/>
                  </a:rPr>
                  <a:t>⑨</a:t>
                </a:r>
              </a:p>
            </p:txBody>
          </p:sp>
          <p:sp>
            <p:nvSpPr>
              <p:cNvPr id="92" name="object 2">
                <a:extLst>
                  <a:ext uri="{FF2B5EF4-FFF2-40B4-BE49-F238E27FC236}">
                    <a16:creationId xmlns:a16="http://schemas.microsoft.com/office/drawing/2014/main" id="{8E18638E-1C98-27DB-FD39-D1C660BBD697}"/>
                  </a:ext>
                </a:extLst>
              </p:cNvPr>
              <p:cNvSpPr txBox="1">
                <a:spLocks/>
              </p:cNvSpPr>
              <p:nvPr/>
            </p:nvSpPr>
            <p:spPr>
              <a:xfrm>
                <a:off x="7363360" y="5126776"/>
                <a:ext cx="162178" cy="127767"/>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2700">
                  <a:lnSpc>
                    <a:spcPct val="100000"/>
                  </a:lnSpc>
                  <a:spcBef>
                    <a:spcPts val="100"/>
                  </a:spcBef>
                </a:pPr>
                <a:r>
                  <a:rPr lang="ja-JP" altLang="en-US" sz="1000" b="1" dirty="0">
                    <a:solidFill>
                      <a:schemeClr val="bg1"/>
                    </a:solidFill>
                    <a:latin typeface="メイリオ" panose="020B0604030504040204" pitchFamily="50" charset="-128"/>
                    <a:ea typeface="メイリオ" panose="020B0604030504040204" pitchFamily="50" charset="-128"/>
                  </a:rPr>
                  <a:t>⑩</a:t>
                </a:r>
              </a:p>
            </p:txBody>
          </p:sp>
          <p:sp>
            <p:nvSpPr>
              <p:cNvPr id="93" name="矢印: 五方向 92">
                <a:extLst>
                  <a:ext uri="{FF2B5EF4-FFF2-40B4-BE49-F238E27FC236}">
                    <a16:creationId xmlns:a16="http://schemas.microsoft.com/office/drawing/2014/main" id="{2960D8AC-B3CB-5A60-5925-A9FE244C8764}"/>
                  </a:ext>
                </a:extLst>
              </p:cNvPr>
              <p:cNvSpPr/>
              <p:nvPr/>
            </p:nvSpPr>
            <p:spPr>
              <a:xfrm>
                <a:off x="6560503" y="6033044"/>
                <a:ext cx="1212355" cy="21181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17375E"/>
                    </a:solidFill>
                    <a:latin typeface="メイリオ" panose="020B0604030504040204" pitchFamily="50" charset="-128"/>
                    <a:ea typeface="メイリオ" panose="020B0604030504040204" pitchFamily="50" charset="-128"/>
                  </a:rPr>
                  <a:t>※</a:t>
                </a:r>
                <a:r>
                  <a:rPr kumimoji="1" lang="ja-JP" altLang="en-US" sz="900" b="1" dirty="0">
                    <a:solidFill>
                      <a:srgbClr val="17375E"/>
                    </a:solidFill>
                    <a:latin typeface="メイリオ" panose="020B0604030504040204" pitchFamily="50" charset="-128"/>
                    <a:ea typeface="メイリオ" panose="020B0604030504040204" pitchFamily="50" charset="-128"/>
                  </a:rPr>
                  <a:t>貴社対応パート</a:t>
                </a:r>
              </a:p>
            </p:txBody>
          </p:sp>
        </p:grpSp>
      </p:grpSp>
      <p:sp>
        <p:nvSpPr>
          <p:cNvPr id="110" name="テキスト ボックス 109">
            <a:extLst>
              <a:ext uri="{FF2B5EF4-FFF2-40B4-BE49-F238E27FC236}">
                <a16:creationId xmlns:a16="http://schemas.microsoft.com/office/drawing/2014/main" id="{C48D111E-B3BC-1F06-BF01-13983A870094}"/>
              </a:ext>
            </a:extLst>
          </p:cNvPr>
          <p:cNvSpPr txBox="1"/>
          <p:nvPr/>
        </p:nvSpPr>
        <p:spPr>
          <a:xfrm>
            <a:off x="568444" y="2163252"/>
            <a:ext cx="1993191" cy="261610"/>
          </a:xfrm>
          <a:prstGeom prst="rect">
            <a:avLst/>
          </a:prstGeom>
          <a:noFill/>
        </p:spPr>
        <p:txBody>
          <a:bodyPr wrap="square" rtlCol="0">
            <a:spAutoFit/>
          </a:bodyPr>
          <a:lstStyle/>
          <a:p>
            <a:r>
              <a:rPr kumimoji="1" lang="ja-JP" altLang="en-US" sz="1050" dirty="0"/>
              <a:t>＜</a:t>
            </a:r>
            <a:r>
              <a:rPr kumimoji="1" lang="ja-JP" altLang="en-US" sz="1050" dirty="0">
                <a:latin typeface="メイリオ" panose="020B0604030504040204" pitchFamily="50" charset="-128"/>
                <a:ea typeface="メイリオ" panose="020B0604030504040204" pitchFamily="50" charset="-128"/>
              </a:rPr>
              <a:t>ご対応フロー図</a:t>
            </a:r>
            <a:r>
              <a:rPr kumimoji="1" lang="ja-JP" altLang="en-US" sz="1050" dirty="0"/>
              <a:t>＞</a:t>
            </a:r>
          </a:p>
        </p:txBody>
      </p:sp>
      <p:pic>
        <p:nvPicPr>
          <p:cNvPr id="111" name="図 110" descr="図形&#10;&#10;中程度の精度で自動的に生成された説明">
            <a:extLst>
              <a:ext uri="{FF2B5EF4-FFF2-40B4-BE49-F238E27FC236}">
                <a16:creationId xmlns:a16="http://schemas.microsoft.com/office/drawing/2014/main" id="{EF15E40F-146D-CCA6-9912-AD1C22F52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0518" y="4036269"/>
            <a:ext cx="1120970" cy="310688"/>
          </a:xfrm>
          <a:prstGeom prst="rect">
            <a:avLst/>
          </a:prstGeom>
        </p:spPr>
      </p:pic>
      <p:sp>
        <p:nvSpPr>
          <p:cNvPr id="112" name="テキスト ボックス 111">
            <a:extLst>
              <a:ext uri="{FF2B5EF4-FFF2-40B4-BE49-F238E27FC236}">
                <a16:creationId xmlns:a16="http://schemas.microsoft.com/office/drawing/2014/main" id="{FF25468A-6C92-70D3-9C73-F07FBD3DE6D5}"/>
              </a:ext>
            </a:extLst>
          </p:cNvPr>
          <p:cNvSpPr txBox="1"/>
          <p:nvPr/>
        </p:nvSpPr>
        <p:spPr>
          <a:xfrm>
            <a:off x="9752305" y="4048059"/>
            <a:ext cx="1518364" cy="215444"/>
          </a:xfrm>
          <a:prstGeom prst="rect">
            <a:avLst/>
          </a:prstGeom>
          <a:noFill/>
        </p:spPr>
        <p:txBody>
          <a:bodyPr wrap="none" rtlCol="0">
            <a:spAutoFit/>
          </a:bodyPr>
          <a:lstStyle/>
          <a:p>
            <a:r>
              <a:rPr kumimoji="1" lang="ja-JP" altLang="en-US" sz="800" dirty="0">
                <a:solidFill>
                  <a:schemeClr val="accent2"/>
                </a:solidFill>
                <a:latin typeface="メイリオ" panose="020B0604030504040204" pitchFamily="50" charset="-128"/>
                <a:ea typeface="メイリオ" panose="020B0604030504040204" pitchFamily="50" charset="-128"/>
              </a:rPr>
              <a:t>貴社にて対応をお願いします</a:t>
            </a:r>
          </a:p>
        </p:txBody>
      </p:sp>
    </p:spTree>
    <p:extLst>
      <p:ext uri="{BB962C8B-B14F-4D97-AF65-F5344CB8AC3E}">
        <p14:creationId xmlns:p14="http://schemas.microsoft.com/office/powerpoint/2010/main" val="3778980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2488C18D-135E-B280-969B-CA2E6981E196}"/>
              </a:ext>
            </a:extLst>
          </p:cNvPr>
          <p:cNvSpPr/>
          <p:nvPr/>
        </p:nvSpPr>
        <p:spPr>
          <a:xfrm>
            <a:off x="0" y="0"/>
            <a:ext cx="12192000" cy="439153"/>
          </a:xfrm>
          <a:prstGeom prst="rect">
            <a:avLst/>
          </a:prstGeom>
          <a:solidFill>
            <a:srgbClr val="7793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4E95D9"/>
              </a:solidFill>
            </a:endParaRPr>
          </a:p>
        </p:txBody>
      </p:sp>
      <p:sp>
        <p:nvSpPr>
          <p:cNvPr id="11" name="テキスト プレースホルダー 8">
            <a:extLst>
              <a:ext uri="{FF2B5EF4-FFF2-40B4-BE49-F238E27FC236}">
                <a16:creationId xmlns:a16="http://schemas.microsoft.com/office/drawing/2014/main" id="{E100F7DE-B775-A5A7-D128-0DE5014C074C}"/>
              </a:ext>
            </a:extLst>
          </p:cNvPr>
          <p:cNvSpPr txBox="1">
            <a:spLocks/>
          </p:cNvSpPr>
          <p:nvPr/>
        </p:nvSpPr>
        <p:spPr>
          <a:xfrm>
            <a:off x="435221" y="61281"/>
            <a:ext cx="8307265" cy="257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dirty="0">
              <a:latin typeface="Yu Gothic UI" panose="020B0500000000000000" pitchFamily="50" charset="-128"/>
              <a:ea typeface="Yu Gothic UI" panose="020B0500000000000000" pitchFamily="50" charset="-128"/>
            </a:endParaRPr>
          </a:p>
        </p:txBody>
      </p:sp>
      <p:sp>
        <p:nvSpPr>
          <p:cNvPr id="15" name="正方形/長方形 14">
            <a:extLst>
              <a:ext uri="{FF2B5EF4-FFF2-40B4-BE49-F238E27FC236}">
                <a16:creationId xmlns:a16="http://schemas.microsoft.com/office/drawing/2014/main" id="{BA9FC3F9-40C1-DB93-89B6-FFC6B16BF608}"/>
              </a:ext>
            </a:extLst>
          </p:cNvPr>
          <p:cNvSpPr/>
          <p:nvPr/>
        </p:nvSpPr>
        <p:spPr>
          <a:xfrm>
            <a:off x="0" y="442131"/>
            <a:ext cx="12192000" cy="37601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C67C55D1-3D1F-0911-C91F-8A15CB2C5D56}"/>
              </a:ext>
            </a:extLst>
          </p:cNvPr>
          <p:cNvSpPr/>
          <p:nvPr/>
        </p:nvSpPr>
        <p:spPr>
          <a:xfrm>
            <a:off x="0" y="6630763"/>
            <a:ext cx="12192000" cy="180474"/>
          </a:xfrm>
          <a:prstGeom prst="rect">
            <a:avLst/>
          </a:prstGeom>
          <a:solidFill>
            <a:srgbClr val="7793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タイトル 6">
            <a:extLst>
              <a:ext uri="{FF2B5EF4-FFF2-40B4-BE49-F238E27FC236}">
                <a16:creationId xmlns:a16="http://schemas.microsoft.com/office/drawing/2014/main" id="{8BBC0888-2242-DDB3-2281-2CBB3DC63408}"/>
              </a:ext>
            </a:extLst>
          </p:cNvPr>
          <p:cNvSpPr txBox="1">
            <a:spLocks/>
          </p:cNvSpPr>
          <p:nvPr/>
        </p:nvSpPr>
        <p:spPr>
          <a:xfrm>
            <a:off x="1" y="517557"/>
            <a:ext cx="12192000" cy="23719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100" b="1" dirty="0">
                <a:latin typeface="メイリオ" panose="020B0604030504040204" pitchFamily="50" charset="-128"/>
                <a:ea typeface="メイリオ" panose="020B0604030504040204" pitchFamily="50" charset="-128"/>
              </a:rPr>
              <a:t>集客に特化することで低価格を実現「</a:t>
            </a:r>
            <a:r>
              <a:rPr lang="ja-JP" altLang="en-US" sz="1100" b="1" dirty="0">
                <a:solidFill>
                  <a:srgbClr val="FF0000"/>
                </a:solidFill>
                <a:latin typeface="メイリオ" panose="020B0604030504040204" pitchFamily="50" charset="-128"/>
                <a:ea typeface="メイリオ" panose="020B0604030504040204" pitchFamily="50" charset="-128"/>
              </a:rPr>
              <a:t>広告特化型プラン</a:t>
            </a:r>
            <a:r>
              <a:rPr lang="ja-JP" altLang="en-US" sz="1100" b="1" dirty="0">
                <a:latin typeface="メイリオ" panose="020B0604030504040204" pitchFamily="50" charset="-128"/>
                <a:ea typeface="メイリオ" panose="020B0604030504040204" pitchFamily="50" charset="-128"/>
              </a:rPr>
              <a:t>」</a:t>
            </a:r>
          </a:p>
        </p:txBody>
      </p:sp>
      <p:sp>
        <p:nvSpPr>
          <p:cNvPr id="17" name="テキスト ボックス 16">
            <a:extLst>
              <a:ext uri="{FF2B5EF4-FFF2-40B4-BE49-F238E27FC236}">
                <a16:creationId xmlns:a16="http://schemas.microsoft.com/office/drawing/2014/main" id="{86FF4526-CF10-9174-F4A4-0DD5D0C62E33}"/>
              </a:ext>
            </a:extLst>
          </p:cNvPr>
          <p:cNvSpPr txBox="1"/>
          <p:nvPr/>
        </p:nvSpPr>
        <p:spPr>
          <a:xfrm>
            <a:off x="1" y="78665"/>
            <a:ext cx="12191998" cy="307777"/>
          </a:xfrm>
          <a:prstGeom prst="rect">
            <a:avLst/>
          </a:prstGeom>
          <a:solidFill>
            <a:srgbClr val="77933C"/>
          </a:solidFill>
        </p:spPr>
        <p:txBody>
          <a:bodyPr wrap="square" rtlCol="0">
            <a:spAutoFit/>
          </a:bodyPr>
          <a:lstStyle/>
          <a:p>
            <a:pPr algn="ctr"/>
            <a:r>
              <a:rPr lang="ja-JP" altLang="en-US" sz="1400" b="1" dirty="0">
                <a:solidFill>
                  <a:schemeClr val="bg1"/>
                </a:solidFill>
                <a:latin typeface="メイリオ" panose="020B0604030504040204" pitchFamily="50" charset="-128"/>
                <a:ea typeface="メイリオ" panose="020B0604030504040204" pitchFamily="50" charset="-128"/>
              </a:rPr>
              <a:t>プラン紹介・利用料金（</a:t>
            </a:r>
            <a:r>
              <a:rPr lang="en-US" altLang="ja-JP" sz="1400" b="1" dirty="0">
                <a:solidFill>
                  <a:schemeClr val="bg1"/>
                </a:solidFill>
                <a:latin typeface="メイリオ" panose="020B0604030504040204" pitchFamily="50" charset="-128"/>
                <a:ea typeface="メイリオ" panose="020B0604030504040204" pitchFamily="50" charset="-128"/>
              </a:rPr>
              <a:t>2</a:t>
            </a:r>
            <a:r>
              <a:rPr lang="ja-JP" altLang="en-US" sz="1400" b="1" dirty="0">
                <a:solidFill>
                  <a:schemeClr val="bg1"/>
                </a:solidFill>
                <a:latin typeface="メイリオ" panose="020B0604030504040204" pitchFamily="50" charset="-128"/>
                <a:ea typeface="メイリオ" panose="020B0604030504040204" pitchFamily="50" charset="-128"/>
              </a:rPr>
              <a:t>）</a:t>
            </a:r>
          </a:p>
        </p:txBody>
      </p:sp>
      <p:grpSp>
        <p:nvGrpSpPr>
          <p:cNvPr id="108" name="グループ化 107">
            <a:extLst>
              <a:ext uri="{FF2B5EF4-FFF2-40B4-BE49-F238E27FC236}">
                <a16:creationId xmlns:a16="http://schemas.microsoft.com/office/drawing/2014/main" id="{B3005D9B-86D9-8E0A-F7B1-896FBE66D533}"/>
              </a:ext>
            </a:extLst>
          </p:cNvPr>
          <p:cNvGrpSpPr/>
          <p:nvPr/>
        </p:nvGrpSpPr>
        <p:grpSpPr>
          <a:xfrm>
            <a:off x="568444" y="4335047"/>
            <a:ext cx="10717254" cy="2231016"/>
            <a:chOff x="759199" y="4330042"/>
            <a:chExt cx="10717254" cy="2231016"/>
          </a:xfrm>
        </p:grpSpPr>
        <p:sp>
          <p:nvSpPr>
            <p:cNvPr id="107" name="正方形/長方形 106">
              <a:extLst>
                <a:ext uri="{FF2B5EF4-FFF2-40B4-BE49-F238E27FC236}">
                  <a16:creationId xmlns:a16="http://schemas.microsoft.com/office/drawing/2014/main" id="{45104E9A-7A6D-8613-7CEC-1E35139E860D}"/>
                </a:ext>
              </a:extLst>
            </p:cNvPr>
            <p:cNvSpPr/>
            <p:nvPr/>
          </p:nvSpPr>
          <p:spPr>
            <a:xfrm>
              <a:off x="759199" y="4330042"/>
              <a:ext cx="10717254" cy="2231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6" name="グループ化 105">
              <a:extLst>
                <a:ext uri="{FF2B5EF4-FFF2-40B4-BE49-F238E27FC236}">
                  <a16:creationId xmlns:a16="http://schemas.microsoft.com/office/drawing/2014/main" id="{A14296C4-6795-D061-076D-3BC912A32834}"/>
                </a:ext>
              </a:extLst>
            </p:cNvPr>
            <p:cNvGrpSpPr/>
            <p:nvPr/>
          </p:nvGrpSpPr>
          <p:grpSpPr>
            <a:xfrm>
              <a:off x="1062520" y="4465583"/>
              <a:ext cx="7460009" cy="2084673"/>
              <a:chOff x="1053603" y="4401223"/>
              <a:chExt cx="7460009" cy="2084673"/>
            </a:xfrm>
          </p:grpSpPr>
          <p:sp>
            <p:nvSpPr>
              <p:cNvPr id="5" name="正方形/長方形 4">
                <a:extLst>
                  <a:ext uri="{FF2B5EF4-FFF2-40B4-BE49-F238E27FC236}">
                    <a16:creationId xmlns:a16="http://schemas.microsoft.com/office/drawing/2014/main" id="{AD311038-3F4E-B907-5225-1698043EDFB0}"/>
                  </a:ext>
                </a:extLst>
              </p:cNvPr>
              <p:cNvSpPr/>
              <p:nvPr/>
            </p:nvSpPr>
            <p:spPr>
              <a:xfrm>
                <a:off x="1053603" y="5449897"/>
                <a:ext cx="5602308" cy="90324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6" name="object 2">
                <a:extLst>
                  <a:ext uri="{FF2B5EF4-FFF2-40B4-BE49-F238E27FC236}">
                    <a16:creationId xmlns:a16="http://schemas.microsoft.com/office/drawing/2014/main" id="{D0608E93-34BB-121C-18BE-2A2C312B07F7}"/>
                  </a:ext>
                </a:extLst>
              </p:cNvPr>
              <p:cNvSpPr txBox="1">
                <a:spLocks/>
              </p:cNvSpPr>
              <p:nvPr/>
            </p:nvSpPr>
            <p:spPr>
              <a:xfrm>
                <a:off x="1088140" y="4401223"/>
                <a:ext cx="7425472" cy="2084673"/>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1000" dirty="0">
                  <a:solidFill>
                    <a:schemeClr val="bg1"/>
                  </a:solidFill>
                  <a:latin typeface="メイリオ" panose="020B0604030504040204" pitchFamily="50" charset="-128"/>
                  <a:ea typeface="メイリオ" panose="020B0604030504040204" pitchFamily="50" charset="-128"/>
                </a:endParaRPr>
              </a:p>
              <a:p>
                <a:r>
                  <a:rPr lang="en-US" altLang="ja-JP" sz="1200" b="1" dirty="0">
                    <a:solidFill>
                      <a:srgbClr val="C00000"/>
                    </a:solidFill>
                    <a:latin typeface="メイリオ" panose="020B0604030504040204" pitchFamily="50" charset="-128"/>
                    <a:ea typeface="メイリオ" panose="020B0604030504040204" pitchFamily="50" charset="-128"/>
                  </a:rPr>
                  <a:t>※</a:t>
                </a:r>
                <a:r>
                  <a:rPr lang="ja-JP" altLang="en-US" sz="1200" b="1" i="0" u="none" strike="noStrike" baseline="0" dirty="0">
                    <a:solidFill>
                      <a:srgbClr val="C00000"/>
                    </a:solidFill>
                    <a:latin typeface="メイリオ" panose="020B0604030504040204" pitchFamily="50" charset="-128"/>
                    <a:ea typeface="メイリオ" panose="020B0604030504040204" pitchFamily="50" charset="-128"/>
                  </a:rPr>
                  <a:t>約</a:t>
                </a:r>
                <a:r>
                  <a:rPr lang="ja-JP" altLang="en-US" sz="1200" b="1" dirty="0">
                    <a:solidFill>
                      <a:srgbClr val="C00000"/>
                    </a:solidFill>
                    <a:latin typeface="メイリオ" panose="020B0604030504040204" pitchFamily="50" charset="-128"/>
                    <a:ea typeface="メイリオ" panose="020B0604030504040204" pitchFamily="50" charset="-128"/>
                  </a:rPr>
                  <a:t>５</a:t>
                </a:r>
                <a:r>
                  <a:rPr lang="ja-JP" altLang="en-US" sz="1200" b="1" i="0" u="none" strike="noStrike" baseline="0" dirty="0">
                    <a:solidFill>
                      <a:srgbClr val="C00000"/>
                    </a:solidFill>
                    <a:latin typeface="メイリオ" panose="020B0604030504040204" pitchFamily="50" charset="-128"/>
                    <a:ea typeface="メイリオ" panose="020B0604030504040204" pitchFamily="50" charset="-128"/>
                  </a:rPr>
                  <a:t>年間で培った</a:t>
                </a:r>
                <a:r>
                  <a:rPr lang="en-US" altLang="ja-JP" sz="1200" b="1" i="0" u="none" strike="noStrike" baseline="0" dirty="0">
                    <a:solidFill>
                      <a:srgbClr val="C00000"/>
                    </a:solidFill>
                    <a:latin typeface="メイリオ" panose="020B0604030504040204" pitchFamily="50" charset="-128"/>
                    <a:ea typeface="メイリオ" panose="020B0604030504040204" pitchFamily="50" charset="-128"/>
                  </a:rPr>
                  <a:t>indeed</a:t>
                </a:r>
                <a:r>
                  <a:rPr lang="ja-JP" altLang="en-US" sz="1200" b="1" dirty="0">
                    <a:solidFill>
                      <a:srgbClr val="C00000"/>
                    </a:solidFill>
                    <a:latin typeface="メイリオ" panose="020B0604030504040204" pitchFamily="50" charset="-128"/>
                    <a:ea typeface="メイリオ" panose="020B0604030504040204" pitchFamily="50" charset="-128"/>
                  </a:rPr>
                  <a:t>運用ノウハウを活用（一ヶ月連続掲載　露出度</a:t>
                </a:r>
                <a:r>
                  <a:rPr lang="en-US" altLang="ja-JP" sz="1200" b="1" dirty="0">
                    <a:solidFill>
                      <a:srgbClr val="C00000"/>
                    </a:solidFill>
                    <a:latin typeface="メイリオ" panose="020B0604030504040204" pitchFamily="50" charset="-128"/>
                    <a:ea typeface="メイリオ" panose="020B0604030504040204" pitchFamily="50" charset="-128"/>
                  </a:rPr>
                  <a:t>UP </a:t>
                </a:r>
                <a:r>
                  <a:rPr lang="ja-JP" altLang="en-US" sz="1200" b="1" dirty="0">
                    <a:solidFill>
                      <a:srgbClr val="C00000"/>
                    </a:solidFill>
                    <a:latin typeface="メイリオ" panose="020B0604030504040204" pitchFamily="50" charset="-128"/>
                    <a:ea typeface="メイリオ" panose="020B0604030504040204" pitchFamily="50" charset="-128"/>
                  </a:rPr>
                  <a:t>）</a:t>
                </a:r>
              </a:p>
              <a:p>
                <a:endParaRPr lang="en-US" altLang="ja-JP" sz="1100" b="1" dirty="0">
                  <a:solidFill>
                    <a:srgbClr val="C00000"/>
                  </a:solidFill>
                  <a:latin typeface="メイリオ" panose="020B0604030504040204" pitchFamily="50" charset="-128"/>
                  <a:ea typeface="メイリオ" panose="020B0604030504040204" pitchFamily="50" charset="-128"/>
                </a:endParaRPr>
              </a:p>
              <a:p>
                <a:pPr marL="12700">
                  <a:lnSpc>
                    <a:spcPct val="150000"/>
                  </a:lnSpc>
                  <a:spcBef>
                    <a:spcPts val="100"/>
                  </a:spcBef>
                </a:pPr>
                <a:r>
                  <a:rPr lang="ja-JP" altLang="en-US" sz="1000" b="1" dirty="0">
                    <a:solidFill>
                      <a:srgbClr val="002060"/>
                    </a:solidFill>
                    <a:latin typeface="メイリオ" panose="020B0604030504040204" pitchFamily="50" charset="-128"/>
                    <a:ea typeface="メイリオ" panose="020B0604030504040204" pitchFamily="50" charset="-128"/>
                  </a:rPr>
                  <a:t>☑集客～応募対応までを当社にて実施し、応募対応以降は貴社にお任せいたします</a:t>
                </a:r>
                <a:endParaRPr lang="en-US" altLang="ja-JP" sz="1000" b="1" dirty="0">
                  <a:solidFill>
                    <a:srgbClr val="002060"/>
                  </a:solidFill>
                  <a:latin typeface="メイリオ" panose="020B0604030504040204" pitchFamily="50" charset="-128"/>
                  <a:ea typeface="メイリオ" panose="020B0604030504040204" pitchFamily="50" charset="-128"/>
                </a:endParaRPr>
              </a:p>
              <a:p>
                <a:pPr marL="12700">
                  <a:lnSpc>
                    <a:spcPct val="150000"/>
                  </a:lnSpc>
                  <a:spcBef>
                    <a:spcPts val="100"/>
                  </a:spcBef>
                </a:pPr>
                <a:r>
                  <a:rPr lang="ja-JP" altLang="en-US" sz="1000" b="1" dirty="0">
                    <a:solidFill>
                      <a:srgbClr val="002060"/>
                    </a:solidFill>
                    <a:latin typeface="メイリオ" panose="020B0604030504040204" pitchFamily="50" charset="-128"/>
                    <a:ea typeface="メイリオ" panose="020B0604030504040204" pitchFamily="50" charset="-128"/>
                  </a:rPr>
                  <a:t>☑運用料金＋クリック費用は、広告費用として運用月の月末にご請求させていただきます。</a:t>
                </a:r>
                <a:endParaRPr lang="en-US" altLang="ja-JP" sz="1000" b="1" dirty="0">
                  <a:solidFill>
                    <a:srgbClr val="002060"/>
                  </a:solidFill>
                  <a:latin typeface="メイリオ" panose="020B0604030504040204" pitchFamily="50" charset="-128"/>
                  <a:ea typeface="メイリオ" panose="020B0604030504040204" pitchFamily="50" charset="-128"/>
                </a:endParaRPr>
              </a:p>
              <a:p>
                <a:pPr marL="12700">
                  <a:lnSpc>
                    <a:spcPct val="150000"/>
                  </a:lnSpc>
                  <a:spcBef>
                    <a:spcPts val="100"/>
                  </a:spcBef>
                </a:pPr>
                <a:endParaRPr lang="en-US" altLang="ja-JP" sz="800" dirty="0">
                  <a:solidFill>
                    <a:srgbClr val="17375E"/>
                  </a:solidFill>
                  <a:latin typeface="メイリオ" panose="020B0604030504040204" pitchFamily="50" charset="-128"/>
                  <a:ea typeface="メイリオ" panose="020B0604030504040204" pitchFamily="50" charset="-128"/>
                </a:endParaRPr>
              </a:p>
              <a:p>
                <a:r>
                  <a:rPr lang="ja-JP" altLang="en-US" sz="1050" b="1" dirty="0">
                    <a:solidFill>
                      <a:schemeClr val="bg1"/>
                    </a:solidFill>
                    <a:latin typeface="メイリオ" panose="020B0604030504040204" pitchFamily="50" charset="-128"/>
                    <a:ea typeface="メイリオ" panose="020B0604030504040204" pitchFamily="50" charset="-128"/>
                  </a:rPr>
                  <a:t>＜ポイント＞</a:t>
                </a:r>
                <a:endParaRPr lang="en-US" altLang="ja-JP" sz="1050" b="1" dirty="0">
                  <a:solidFill>
                    <a:schemeClr val="bg1"/>
                  </a:solidFill>
                  <a:latin typeface="メイリオ" panose="020B0604030504040204" pitchFamily="50" charset="-128"/>
                  <a:ea typeface="メイリオ" panose="020B0604030504040204" pitchFamily="50" charset="-128"/>
                </a:endParaRPr>
              </a:p>
              <a:p>
                <a:endParaRPr lang="ja-JP" altLang="en-US" sz="400" b="1" dirty="0">
                  <a:solidFill>
                    <a:schemeClr val="bg1"/>
                  </a:solidFill>
                  <a:latin typeface="メイリオ" panose="020B0604030504040204" pitchFamily="50" charset="-128"/>
                  <a:ea typeface="メイリオ" panose="020B0604030504040204" pitchFamily="50" charset="-128"/>
                </a:endParaRPr>
              </a:p>
              <a:p>
                <a:r>
                  <a:rPr lang="ja-JP" altLang="en-US" sz="1050" b="1" dirty="0">
                    <a:solidFill>
                      <a:schemeClr val="bg1"/>
                    </a:solidFill>
                    <a:latin typeface="メイリオ" panose="020B0604030504040204" pitchFamily="50" charset="-128"/>
                    <a:ea typeface="メイリオ" panose="020B0604030504040204" pitchFamily="50" charset="-128"/>
                  </a:rPr>
                  <a:t>・</a:t>
                </a:r>
                <a:r>
                  <a:rPr lang="ja-JP" altLang="en-US" sz="1050" b="1" dirty="0">
                    <a:solidFill>
                      <a:srgbClr val="FFFF00"/>
                    </a:solidFill>
                    <a:latin typeface="メイリオ" panose="020B0604030504040204" pitchFamily="50" charset="-128"/>
                    <a:ea typeface="メイリオ" panose="020B0604030504040204" pitchFamily="50" charset="-128"/>
                  </a:rPr>
                  <a:t>１次対応（応募お礼メール）に限定することで　低価格を実現</a:t>
                </a:r>
                <a:endParaRPr lang="en-US" altLang="ja-JP" sz="1050" b="1" dirty="0">
                  <a:solidFill>
                    <a:srgbClr val="FFFF00"/>
                  </a:solidFill>
                  <a:latin typeface="メイリオ" panose="020B0604030504040204" pitchFamily="50" charset="-128"/>
                  <a:ea typeface="メイリオ" panose="020B0604030504040204" pitchFamily="50" charset="-128"/>
                </a:endParaRPr>
              </a:p>
              <a:p>
                <a:endParaRPr lang="ja-JP" altLang="en-US" sz="400" b="1" dirty="0">
                  <a:solidFill>
                    <a:srgbClr val="FFFF00"/>
                  </a:solidFill>
                  <a:latin typeface="メイリオ" panose="020B0604030504040204" pitchFamily="50" charset="-128"/>
                  <a:ea typeface="メイリオ" panose="020B0604030504040204" pitchFamily="50" charset="-128"/>
                </a:endParaRPr>
              </a:p>
              <a:p>
                <a:r>
                  <a:rPr lang="ja-JP" altLang="en-US" sz="1050" b="1" dirty="0">
                    <a:solidFill>
                      <a:schemeClr val="bg1"/>
                    </a:solidFill>
                    <a:latin typeface="メイリオ" panose="020B0604030504040204" pitchFamily="50" charset="-128"/>
                    <a:ea typeface="メイリオ" panose="020B0604030504040204" pitchFamily="50" charset="-128"/>
                  </a:rPr>
                  <a:t>・成果報酬金額をお支払いいただく必要がございません。</a:t>
                </a:r>
              </a:p>
              <a:p>
                <a:endParaRPr lang="en-US" altLang="ja-JP" sz="400" b="1" dirty="0">
                  <a:solidFill>
                    <a:schemeClr val="bg1"/>
                  </a:solidFill>
                  <a:latin typeface="メイリオ" panose="020B0604030504040204" pitchFamily="50" charset="-128"/>
                  <a:ea typeface="メイリオ" panose="020B0604030504040204" pitchFamily="50" charset="-128"/>
                </a:endParaRPr>
              </a:p>
              <a:p>
                <a:r>
                  <a:rPr lang="ja-JP" altLang="en-US" sz="1050" b="1" dirty="0">
                    <a:solidFill>
                      <a:schemeClr val="bg1"/>
                    </a:solidFill>
                    <a:latin typeface="メイリオ" panose="020B0604030504040204" pitchFamily="50" charset="-128"/>
                    <a:ea typeface="メイリオ" panose="020B0604030504040204" pitchFamily="50" charset="-128"/>
                  </a:rPr>
                  <a:t>・採用できない場合、月間９万円　３ヶ月でも</a:t>
                </a:r>
                <a:r>
                  <a:rPr lang="en-US" altLang="ja-JP" sz="1050" b="1" dirty="0">
                    <a:solidFill>
                      <a:srgbClr val="FFFF00"/>
                    </a:solidFill>
                    <a:latin typeface="メイリオ" panose="020B0604030504040204" pitchFamily="50" charset="-128"/>
                    <a:ea typeface="メイリオ" panose="020B0604030504040204" pitchFamily="50" charset="-128"/>
                  </a:rPr>
                  <a:t>21</a:t>
                </a:r>
                <a:r>
                  <a:rPr lang="ja-JP" altLang="en-US" sz="1050" b="1" dirty="0">
                    <a:solidFill>
                      <a:srgbClr val="FFFF00"/>
                    </a:solidFill>
                    <a:latin typeface="メイリオ" panose="020B0604030504040204" pitchFamily="50" charset="-128"/>
                    <a:ea typeface="メイリオ" panose="020B0604030504040204" pitchFamily="50" charset="-128"/>
                  </a:rPr>
                  <a:t>万円</a:t>
                </a:r>
                <a:r>
                  <a:rPr lang="ja-JP" altLang="en-US" sz="1050" b="1" dirty="0">
                    <a:solidFill>
                      <a:schemeClr val="bg1"/>
                    </a:solidFill>
                    <a:latin typeface="メイリオ" panose="020B0604030504040204" pitchFamily="50" charset="-128"/>
                    <a:ea typeface="メイリオ" panose="020B0604030504040204" pitchFamily="50" charset="-128"/>
                  </a:rPr>
                  <a:t>のみ（格安広告以下の金額）</a:t>
                </a:r>
              </a:p>
              <a:p>
                <a:pPr marL="12700">
                  <a:lnSpc>
                    <a:spcPct val="150000"/>
                  </a:lnSpc>
                  <a:spcBef>
                    <a:spcPts val="100"/>
                  </a:spcBef>
                </a:pPr>
                <a:endParaRPr lang="en-US" altLang="ja-JP" sz="800" dirty="0">
                  <a:solidFill>
                    <a:srgbClr val="17375E"/>
                  </a:solidFill>
                  <a:latin typeface="メイリオ" panose="020B0604030504040204" pitchFamily="50" charset="-128"/>
                  <a:ea typeface="メイリオ" panose="020B0604030504040204" pitchFamily="50" charset="-128"/>
                </a:endParaRPr>
              </a:p>
            </p:txBody>
          </p:sp>
        </p:grpSp>
        <p:sp>
          <p:nvSpPr>
            <p:cNvPr id="7" name="AutoShape 5">
              <a:extLst>
                <a:ext uri="{FF2B5EF4-FFF2-40B4-BE49-F238E27FC236}">
                  <a16:creationId xmlns:a16="http://schemas.microsoft.com/office/drawing/2014/main" id="{117316BA-FAC7-58E4-D15F-DE306D4E372B}"/>
                </a:ext>
              </a:extLst>
            </p:cNvPr>
            <p:cNvSpPr>
              <a:spLocks noChangeArrowheads="1"/>
            </p:cNvSpPr>
            <p:nvPr/>
          </p:nvSpPr>
          <p:spPr bwMode="auto">
            <a:xfrm>
              <a:off x="7002686" y="5169265"/>
              <a:ext cx="4256440" cy="1280764"/>
            </a:xfrm>
            <a:prstGeom prst="roundRect">
              <a:avLst>
                <a:gd name="adj" fmla="val 3847"/>
              </a:avLst>
            </a:prstGeom>
            <a:solidFill>
              <a:srgbClr val="77933C"/>
            </a:solidFill>
            <a:ln>
              <a:noFill/>
            </a:ln>
            <a:effectLst/>
          </p:spPr>
          <p:txBody>
            <a:bodyPr wrap="square" lIns="216000" tIns="144000" rIns="216000" bIns="144000" anchor="ctr">
              <a:spAutoFit/>
            </a:bodyPr>
            <a:lstStyle/>
            <a:p>
              <a:pPr marL="12700">
                <a:lnSpc>
                  <a:spcPct val="150000"/>
                </a:lnSpc>
                <a:spcBef>
                  <a:spcPts val="100"/>
                </a:spcBef>
              </a:pPr>
              <a:r>
                <a:rPr lang="en-US" altLang="ja-JP" sz="1100" b="1" dirty="0">
                  <a:solidFill>
                    <a:schemeClr val="bg1"/>
                  </a:solidFill>
                  <a:latin typeface="メイリオ" panose="020B0604030504040204" pitchFamily="50" charset="-128"/>
                  <a:ea typeface="メイリオ" panose="020B0604030504040204" pitchFamily="50" charset="-128"/>
                </a:rPr>
                <a:t>【</a:t>
              </a:r>
              <a:r>
                <a:rPr lang="ja-JP" altLang="en-US" sz="1100" b="1" dirty="0">
                  <a:solidFill>
                    <a:schemeClr val="bg1"/>
                  </a:solidFill>
                  <a:latin typeface="メイリオ" panose="020B0604030504040204" pitchFamily="50" charset="-128"/>
                  <a:ea typeface="メイリオ" panose="020B0604030504040204" pitchFamily="50" charset="-128"/>
                </a:rPr>
                <a:t>事例</a:t>
              </a:r>
              <a:r>
                <a:rPr lang="en-US" altLang="ja-JP" sz="1100" b="1" dirty="0">
                  <a:solidFill>
                    <a:schemeClr val="bg1"/>
                  </a:solidFill>
                  <a:latin typeface="メイリオ" panose="020B0604030504040204" pitchFamily="50" charset="-128"/>
                  <a:ea typeface="メイリオ" panose="020B0604030504040204" pitchFamily="50" charset="-128"/>
                </a:rPr>
                <a:t>】</a:t>
              </a:r>
              <a:r>
                <a:rPr lang="ja-JP" altLang="en-US" sz="1100" b="1" dirty="0">
                  <a:solidFill>
                    <a:schemeClr val="bg1"/>
                  </a:solidFill>
                  <a:latin typeface="メイリオ" panose="020B0604030504040204" pitchFamily="50" charset="-128"/>
                  <a:ea typeface="メイリオ" panose="020B0604030504040204" pitchFamily="50" charset="-128"/>
                </a:rPr>
                <a:t>コスト内訳</a:t>
              </a:r>
              <a:endParaRPr lang="en-US" altLang="ja-JP" sz="1100" b="1" dirty="0">
                <a:solidFill>
                  <a:schemeClr val="bg1"/>
                </a:solidFill>
                <a:latin typeface="メイリオ" panose="020B0604030504040204" pitchFamily="50" charset="-128"/>
                <a:ea typeface="メイリオ" panose="020B0604030504040204" pitchFamily="50" charset="-128"/>
              </a:endParaRPr>
            </a:p>
            <a:p>
              <a:pPr marL="12700">
                <a:lnSpc>
                  <a:spcPct val="150000"/>
                </a:lnSpc>
                <a:spcBef>
                  <a:spcPts val="100"/>
                </a:spcBef>
              </a:pPr>
              <a:r>
                <a:rPr lang="en-US" altLang="ja-JP" sz="1000" dirty="0">
                  <a:solidFill>
                    <a:schemeClr val="bg1"/>
                  </a:solidFill>
                  <a:latin typeface="メイリオ" panose="020B0604030504040204" pitchFamily="50" charset="-128"/>
                  <a:ea typeface="メイリオ" panose="020B0604030504040204" pitchFamily="50" charset="-128"/>
                </a:rPr>
                <a:t>1</a:t>
              </a:r>
              <a:r>
                <a:rPr lang="ja-JP" altLang="en-US" sz="1000" dirty="0">
                  <a:solidFill>
                    <a:schemeClr val="bg1"/>
                  </a:solidFill>
                  <a:latin typeface="メイリオ" panose="020B0604030504040204" pitchFamily="50" charset="-128"/>
                  <a:ea typeface="メイリオ" panose="020B0604030504040204" pitchFamily="50" charset="-128"/>
                </a:rPr>
                <a:t>ヶ月採用 ＝  </a:t>
              </a:r>
              <a:r>
                <a:rPr lang="en-US" altLang="ja-JP" sz="1000" dirty="0">
                  <a:solidFill>
                    <a:schemeClr val="bg1"/>
                  </a:solidFill>
                  <a:latin typeface="メイリオ" panose="020B0604030504040204" pitchFamily="50" charset="-128"/>
                  <a:ea typeface="メイリオ" panose="020B0604030504040204" pitchFamily="50" charset="-128"/>
                </a:rPr>
                <a:t>6</a:t>
              </a:r>
              <a:r>
                <a:rPr lang="ja-JP" altLang="en-US" sz="1000" dirty="0">
                  <a:solidFill>
                    <a:schemeClr val="bg1"/>
                  </a:solidFill>
                  <a:latin typeface="メイリオ" panose="020B0604030504040204" pitchFamily="50" charset="-128"/>
                  <a:ea typeface="メイリオ" panose="020B0604030504040204" pitchFamily="50" charset="-128"/>
                </a:rPr>
                <a:t>万円 ＋ </a:t>
              </a:r>
              <a:r>
                <a:rPr lang="en-US" altLang="ja-JP" sz="1000" dirty="0">
                  <a:solidFill>
                    <a:schemeClr val="bg1"/>
                  </a:solidFill>
                  <a:latin typeface="メイリオ" panose="020B0604030504040204" pitchFamily="50" charset="-128"/>
                  <a:ea typeface="メイリオ" panose="020B0604030504040204" pitchFamily="50" charset="-128"/>
                </a:rPr>
                <a:t>1</a:t>
              </a:r>
              <a:r>
                <a:rPr lang="ja-JP" altLang="en-US" sz="1000" dirty="0">
                  <a:solidFill>
                    <a:schemeClr val="bg1"/>
                  </a:solidFill>
                  <a:latin typeface="メイリオ" panose="020B0604030504040204" pitchFamily="50" charset="-128"/>
                  <a:ea typeface="メイリオ" panose="020B0604030504040204" pitchFamily="50" charset="-128"/>
                </a:rPr>
                <a:t>万円  ＝ </a:t>
              </a:r>
              <a:r>
                <a:rPr lang="en-US" altLang="ja-JP" sz="1000" dirty="0">
                  <a:solidFill>
                    <a:srgbClr val="FFFF00"/>
                  </a:solidFill>
                  <a:latin typeface="メイリオ" panose="020B0604030504040204" pitchFamily="50" charset="-128"/>
                  <a:ea typeface="メイリオ" panose="020B0604030504040204" pitchFamily="50" charset="-128"/>
                </a:rPr>
                <a:t>7</a:t>
              </a:r>
              <a:r>
                <a:rPr lang="ja-JP" altLang="en-US" sz="1000" dirty="0">
                  <a:solidFill>
                    <a:srgbClr val="FFFF00"/>
                  </a:solidFill>
                  <a:latin typeface="メイリオ" panose="020B0604030504040204" pitchFamily="50" charset="-128"/>
                  <a:ea typeface="メイリオ" panose="020B0604030504040204" pitchFamily="50" charset="-128"/>
                </a:rPr>
                <a:t>万円</a:t>
              </a:r>
              <a:endParaRPr lang="en-US" altLang="ja-JP" sz="1000" dirty="0">
                <a:solidFill>
                  <a:srgbClr val="FFFF00"/>
                </a:solidFill>
                <a:latin typeface="メイリオ" panose="020B0604030504040204" pitchFamily="50" charset="-128"/>
                <a:ea typeface="メイリオ" panose="020B0604030504040204" pitchFamily="50" charset="-128"/>
              </a:endParaRPr>
            </a:p>
            <a:p>
              <a:pPr marL="12700">
                <a:lnSpc>
                  <a:spcPct val="150000"/>
                </a:lnSpc>
                <a:spcBef>
                  <a:spcPts val="100"/>
                </a:spcBef>
              </a:pPr>
              <a:r>
                <a:rPr lang="en-US" altLang="ja-JP" sz="1000" dirty="0">
                  <a:solidFill>
                    <a:schemeClr val="bg1"/>
                  </a:solidFill>
                  <a:latin typeface="メイリオ" panose="020B0604030504040204" pitchFamily="50" charset="-128"/>
                  <a:ea typeface="メイリオ" panose="020B0604030504040204" pitchFamily="50" charset="-128"/>
                </a:rPr>
                <a:t>2</a:t>
              </a:r>
              <a:r>
                <a:rPr lang="ja-JP" altLang="en-US" sz="1000" dirty="0">
                  <a:solidFill>
                    <a:schemeClr val="bg1"/>
                  </a:solidFill>
                  <a:latin typeface="メイリオ" panose="020B0604030504040204" pitchFamily="50" charset="-128"/>
                  <a:ea typeface="メイリオ" panose="020B0604030504040204" pitchFamily="50" charset="-128"/>
                </a:rPr>
                <a:t>ヶ月採用 ＝ </a:t>
              </a:r>
              <a:r>
                <a:rPr lang="en-US" altLang="ja-JP" sz="1000" dirty="0">
                  <a:solidFill>
                    <a:schemeClr val="bg1"/>
                  </a:solidFill>
                  <a:latin typeface="メイリオ" panose="020B0604030504040204" pitchFamily="50" charset="-128"/>
                  <a:ea typeface="メイリオ" panose="020B0604030504040204" pitchFamily="50" charset="-128"/>
                </a:rPr>
                <a:t>12</a:t>
              </a:r>
              <a:r>
                <a:rPr lang="ja-JP" altLang="en-US" sz="1000" dirty="0">
                  <a:solidFill>
                    <a:schemeClr val="bg1"/>
                  </a:solidFill>
                  <a:latin typeface="メイリオ" panose="020B0604030504040204" pitchFamily="50" charset="-128"/>
                  <a:ea typeface="メイリオ" panose="020B0604030504040204" pitchFamily="50" charset="-128"/>
                </a:rPr>
                <a:t>万円＋ </a:t>
              </a:r>
              <a:r>
                <a:rPr lang="en-US" altLang="ja-JP" sz="1000" dirty="0">
                  <a:solidFill>
                    <a:schemeClr val="bg1"/>
                  </a:solidFill>
                  <a:latin typeface="メイリオ" panose="020B0604030504040204" pitchFamily="50" charset="-128"/>
                  <a:ea typeface="メイリオ" panose="020B0604030504040204" pitchFamily="50" charset="-128"/>
                </a:rPr>
                <a:t>2</a:t>
              </a:r>
              <a:r>
                <a:rPr lang="ja-JP" altLang="en-US" sz="1000" dirty="0">
                  <a:solidFill>
                    <a:schemeClr val="bg1"/>
                  </a:solidFill>
                  <a:latin typeface="メイリオ" panose="020B0604030504040204" pitchFamily="50" charset="-128"/>
                  <a:ea typeface="メイリオ" panose="020B0604030504040204" pitchFamily="50" charset="-128"/>
                </a:rPr>
                <a:t>万円  ＝ </a:t>
              </a:r>
              <a:r>
                <a:rPr lang="en-US" altLang="ja-JP" sz="1000" dirty="0">
                  <a:solidFill>
                    <a:srgbClr val="FFFF00"/>
                  </a:solidFill>
                  <a:latin typeface="メイリオ" panose="020B0604030504040204" pitchFamily="50" charset="-128"/>
                  <a:ea typeface="メイリオ" panose="020B0604030504040204" pitchFamily="50" charset="-128"/>
                </a:rPr>
                <a:t>14</a:t>
              </a:r>
              <a:r>
                <a:rPr lang="ja-JP" altLang="en-US" sz="1000" dirty="0">
                  <a:solidFill>
                    <a:srgbClr val="FFFF00"/>
                  </a:solidFill>
                  <a:latin typeface="メイリオ" panose="020B0604030504040204" pitchFamily="50" charset="-128"/>
                  <a:ea typeface="メイリオ" panose="020B0604030504040204" pitchFamily="50" charset="-128"/>
                </a:rPr>
                <a:t>万円</a:t>
              </a:r>
              <a:endParaRPr lang="en-US" altLang="ja-JP" sz="1000" dirty="0">
                <a:solidFill>
                  <a:srgbClr val="FFFF00"/>
                </a:solidFill>
                <a:latin typeface="メイリオ" panose="020B0604030504040204" pitchFamily="50" charset="-128"/>
                <a:ea typeface="メイリオ" panose="020B0604030504040204" pitchFamily="50" charset="-128"/>
              </a:endParaRPr>
            </a:p>
            <a:p>
              <a:pPr marL="12700">
                <a:lnSpc>
                  <a:spcPct val="150000"/>
                </a:lnSpc>
                <a:spcBef>
                  <a:spcPts val="100"/>
                </a:spcBef>
              </a:pPr>
              <a:r>
                <a:rPr lang="en-US" altLang="ja-JP" sz="1000" dirty="0">
                  <a:solidFill>
                    <a:schemeClr val="bg1"/>
                  </a:solidFill>
                  <a:latin typeface="メイリオ" panose="020B0604030504040204" pitchFamily="50" charset="-128"/>
                  <a:ea typeface="メイリオ" panose="020B0604030504040204" pitchFamily="50" charset="-128"/>
                </a:rPr>
                <a:t>3</a:t>
              </a:r>
              <a:r>
                <a:rPr lang="ja-JP" altLang="en-US" sz="1000" dirty="0">
                  <a:solidFill>
                    <a:schemeClr val="bg1"/>
                  </a:solidFill>
                  <a:latin typeface="メイリオ" panose="020B0604030504040204" pitchFamily="50" charset="-128"/>
                  <a:ea typeface="メイリオ" panose="020B0604030504040204" pitchFamily="50" charset="-128"/>
                </a:rPr>
                <a:t>ヶ月採用 ＝ </a:t>
              </a:r>
              <a:r>
                <a:rPr lang="en-US" altLang="ja-JP" sz="1000" dirty="0">
                  <a:solidFill>
                    <a:schemeClr val="bg1"/>
                  </a:solidFill>
                  <a:latin typeface="メイリオ" panose="020B0604030504040204" pitchFamily="50" charset="-128"/>
                  <a:ea typeface="メイリオ" panose="020B0604030504040204" pitchFamily="50" charset="-128"/>
                </a:rPr>
                <a:t>18</a:t>
              </a:r>
              <a:r>
                <a:rPr lang="ja-JP" altLang="en-US" sz="1000" dirty="0">
                  <a:solidFill>
                    <a:schemeClr val="bg1"/>
                  </a:solidFill>
                  <a:latin typeface="メイリオ" panose="020B0604030504040204" pitchFamily="50" charset="-128"/>
                  <a:ea typeface="メイリオ" panose="020B0604030504040204" pitchFamily="50" charset="-128"/>
                </a:rPr>
                <a:t>万円＋ </a:t>
              </a:r>
              <a:r>
                <a:rPr lang="en-US" altLang="ja-JP" sz="1000" dirty="0">
                  <a:solidFill>
                    <a:schemeClr val="bg1"/>
                  </a:solidFill>
                  <a:latin typeface="メイリオ" panose="020B0604030504040204" pitchFamily="50" charset="-128"/>
                  <a:ea typeface="メイリオ" panose="020B0604030504040204" pitchFamily="50" charset="-128"/>
                </a:rPr>
                <a:t>3</a:t>
              </a:r>
              <a:r>
                <a:rPr lang="ja-JP" altLang="en-US" sz="1000" dirty="0">
                  <a:solidFill>
                    <a:schemeClr val="bg1"/>
                  </a:solidFill>
                  <a:latin typeface="メイリオ" panose="020B0604030504040204" pitchFamily="50" charset="-128"/>
                  <a:ea typeface="メイリオ" panose="020B0604030504040204" pitchFamily="50" charset="-128"/>
                </a:rPr>
                <a:t>万円  ＝ </a:t>
              </a:r>
              <a:r>
                <a:rPr lang="en-US" altLang="ja-JP" sz="1000" dirty="0">
                  <a:solidFill>
                    <a:srgbClr val="FFFF00"/>
                  </a:solidFill>
                  <a:latin typeface="メイリオ" panose="020B0604030504040204" pitchFamily="50" charset="-128"/>
                  <a:ea typeface="メイリオ" panose="020B0604030504040204" pitchFamily="50" charset="-128"/>
                </a:rPr>
                <a:t>21</a:t>
              </a:r>
              <a:r>
                <a:rPr lang="ja-JP" altLang="en-US" sz="1000" dirty="0">
                  <a:solidFill>
                    <a:srgbClr val="FFFF00"/>
                  </a:solidFill>
                  <a:latin typeface="メイリオ" panose="020B0604030504040204" pitchFamily="50" charset="-128"/>
                  <a:ea typeface="メイリオ" panose="020B0604030504040204" pitchFamily="50" charset="-128"/>
                </a:rPr>
                <a:t>万円</a:t>
              </a:r>
              <a:endParaRPr lang="en-US" altLang="ja-JP" sz="1000" dirty="0">
                <a:solidFill>
                  <a:srgbClr val="FFFF00"/>
                </a:solidFill>
                <a:latin typeface="メイリオ" panose="020B0604030504040204" pitchFamily="50" charset="-128"/>
                <a:ea typeface="メイリオ" panose="020B0604030504040204" pitchFamily="50" charset="-128"/>
              </a:endParaRPr>
            </a:p>
          </p:txBody>
        </p:sp>
      </p:grpSp>
      <p:grpSp>
        <p:nvGrpSpPr>
          <p:cNvPr id="56" name="グループ化 55">
            <a:extLst>
              <a:ext uri="{FF2B5EF4-FFF2-40B4-BE49-F238E27FC236}">
                <a16:creationId xmlns:a16="http://schemas.microsoft.com/office/drawing/2014/main" id="{67E1A141-5EBE-D5F8-0A95-085ABA621E11}"/>
              </a:ext>
            </a:extLst>
          </p:cNvPr>
          <p:cNvGrpSpPr/>
          <p:nvPr/>
        </p:nvGrpSpPr>
        <p:grpSpPr>
          <a:xfrm>
            <a:off x="1152078" y="899962"/>
            <a:ext cx="9740784" cy="1261752"/>
            <a:chOff x="2282235" y="1338940"/>
            <a:chExt cx="7913886" cy="1459315"/>
          </a:xfrm>
        </p:grpSpPr>
        <p:sp>
          <p:nvSpPr>
            <p:cNvPr id="57" name="正方形/長方形 56">
              <a:extLst>
                <a:ext uri="{FF2B5EF4-FFF2-40B4-BE49-F238E27FC236}">
                  <a16:creationId xmlns:a16="http://schemas.microsoft.com/office/drawing/2014/main" id="{A404FFE3-F938-905F-21A9-50EC16B8B5FD}"/>
                </a:ext>
              </a:extLst>
            </p:cNvPr>
            <p:cNvSpPr/>
            <p:nvPr/>
          </p:nvSpPr>
          <p:spPr>
            <a:xfrm>
              <a:off x="2282235" y="1345189"/>
              <a:ext cx="2374858" cy="1453066"/>
            </a:xfrm>
            <a:prstGeom prst="rect">
              <a:avLst/>
            </a:prstGeom>
            <a:solidFill>
              <a:srgbClr val="77933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n>
                    <a:solidFill>
                      <a:srgbClr val="C2F1C8"/>
                    </a:solidFill>
                  </a:ln>
                  <a:latin typeface="メイリオ" panose="020B0604030504040204" pitchFamily="50" charset="-128"/>
                  <a:ea typeface="メイリオ" panose="020B0604030504040204" pitchFamily="50" charset="-128"/>
                </a:rPr>
                <a:t>indeed</a:t>
              </a:r>
              <a:r>
                <a:rPr kumimoji="1" lang="ja-JP" altLang="en-US" b="1" dirty="0">
                  <a:ln>
                    <a:solidFill>
                      <a:srgbClr val="C2F1C8"/>
                    </a:solidFill>
                  </a:ln>
                  <a:latin typeface="メイリオ" panose="020B0604030504040204" pitchFamily="50" charset="-128"/>
                  <a:ea typeface="メイリオ" panose="020B0604030504040204" pitchFamily="50" charset="-128"/>
                </a:rPr>
                <a:t> 運用料金</a:t>
              </a:r>
              <a:endParaRPr kumimoji="1" lang="en-US" altLang="ja-JP" b="1" dirty="0">
                <a:ln>
                  <a:solidFill>
                    <a:srgbClr val="C2F1C8"/>
                  </a:solidFill>
                </a:ln>
                <a:latin typeface="メイリオ" panose="020B0604030504040204" pitchFamily="50" charset="-128"/>
                <a:ea typeface="メイリオ" panose="020B0604030504040204" pitchFamily="50" charset="-128"/>
              </a:endParaRPr>
            </a:p>
            <a:p>
              <a:pPr algn="ctr"/>
              <a:endParaRPr kumimoji="1" lang="en-US" altLang="ja-JP" sz="800" b="1" dirty="0">
                <a:ln>
                  <a:solidFill>
                    <a:srgbClr val="C2F1C8"/>
                  </a:solidFill>
                </a:ln>
                <a:latin typeface="メイリオ" panose="020B0604030504040204" pitchFamily="50" charset="-128"/>
                <a:ea typeface="メイリオ" panose="020B0604030504040204" pitchFamily="50" charset="-128"/>
              </a:endParaRPr>
            </a:p>
            <a:p>
              <a:pPr algn="ctr"/>
              <a:r>
                <a:rPr lang="en-US" altLang="ja-JP" sz="2800" b="1" dirty="0">
                  <a:ln>
                    <a:solidFill>
                      <a:srgbClr val="C2F1C8"/>
                    </a:solidFill>
                  </a:ln>
                  <a:solidFill>
                    <a:srgbClr val="FFFF00"/>
                  </a:solidFill>
                  <a:latin typeface="メイリオ" panose="020B0604030504040204" pitchFamily="50" charset="-128"/>
                  <a:ea typeface="メイリオ" panose="020B0604030504040204" pitchFamily="50" charset="-128"/>
                </a:rPr>
                <a:t>6</a:t>
              </a:r>
              <a:r>
                <a:rPr kumimoji="1" lang="ja-JP" altLang="en-US" b="1" dirty="0">
                  <a:ln>
                    <a:solidFill>
                      <a:srgbClr val="C2F1C8"/>
                    </a:solidFill>
                  </a:ln>
                  <a:latin typeface="メイリオ" panose="020B0604030504040204" pitchFamily="50" charset="-128"/>
                  <a:ea typeface="メイリオ" panose="020B0604030504040204" pitchFamily="50" charset="-128"/>
                </a:rPr>
                <a:t>万円</a:t>
              </a:r>
              <a:r>
                <a:rPr kumimoji="1" lang="en-US" altLang="ja-JP" b="1" dirty="0">
                  <a:ln>
                    <a:solidFill>
                      <a:srgbClr val="C2F1C8"/>
                    </a:solidFill>
                  </a:ln>
                  <a:latin typeface="メイリオ" panose="020B0604030504040204" pitchFamily="50" charset="-128"/>
                  <a:ea typeface="メイリオ" panose="020B0604030504040204" pitchFamily="50" charset="-128"/>
                </a:rPr>
                <a:t>/</a:t>
              </a:r>
              <a:r>
                <a:rPr kumimoji="1" lang="ja-JP" altLang="en-US" b="1" dirty="0">
                  <a:ln>
                    <a:solidFill>
                      <a:srgbClr val="C2F1C8"/>
                    </a:solidFill>
                  </a:ln>
                  <a:latin typeface="メイリオ" panose="020B0604030504040204" pitchFamily="50" charset="-128"/>
                  <a:ea typeface="メイリオ" panose="020B0604030504040204" pitchFamily="50" charset="-128"/>
                </a:rPr>
                <a:t>月</a:t>
              </a:r>
            </a:p>
          </p:txBody>
        </p:sp>
        <p:sp>
          <p:nvSpPr>
            <p:cNvPr id="58" name="正方形/長方形 57">
              <a:extLst>
                <a:ext uri="{FF2B5EF4-FFF2-40B4-BE49-F238E27FC236}">
                  <a16:creationId xmlns:a16="http://schemas.microsoft.com/office/drawing/2014/main" id="{C9FA4EC1-7D0C-C13D-6DF4-23A1A83A07B4}"/>
                </a:ext>
              </a:extLst>
            </p:cNvPr>
            <p:cNvSpPr/>
            <p:nvPr/>
          </p:nvSpPr>
          <p:spPr>
            <a:xfrm>
              <a:off x="5065284" y="1341705"/>
              <a:ext cx="2374857" cy="1442638"/>
            </a:xfrm>
            <a:prstGeom prst="rect">
              <a:avLst/>
            </a:prstGeom>
            <a:solidFill>
              <a:srgbClr val="77933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メイリオ" panose="020B0604030504040204" pitchFamily="50" charset="-128"/>
                  <a:ea typeface="メイリオ" panose="020B0604030504040204" pitchFamily="50" charset="-128"/>
                </a:rPr>
                <a:t>クリック費用</a:t>
              </a:r>
              <a:endParaRPr kumimoji="1" lang="en-US" altLang="ja-JP" b="1" dirty="0">
                <a:latin typeface="メイリオ" panose="020B0604030504040204" pitchFamily="50" charset="-128"/>
                <a:ea typeface="メイリオ" panose="020B0604030504040204" pitchFamily="50" charset="-128"/>
              </a:endParaRPr>
            </a:p>
            <a:p>
              <a:pPr algn="ctr"/>
              <a:endParaRPr kumimoji="1" lang="en-US" altLang="ja-JP" sz="800" b="1" dirty="0">
                <a:latin typeface="メイリオ" panose="020B0604030504040204" pitchFamily="50" charset="-128"/>
                <a:ea typeface="メイリオ" panose="020B0604030504040204" pitchFamily="50" charset="-128"/>
              </a:endParaRPr>
            </a:p>
            <a:p>
              <a:pPr algn="ctr"/>
              <a:r>
                <a:rPr lang="en-US" altLang="ja-JP" sz="2800" b="1" dirty="0">
                  <a:solidFill>
                    <a:srgbClr val="FFFF00"/>
                  </a:solidFill>
                  <a:latin typeface="メイリオ" panose="020B0604030504040204" pitchFamily="50" charset="-128"/>
                  <a:ea typeface="メイリオ" panose="020B0604030504040204" pitchFamily="50" charset="-128"/>
                </a:rPr>
                <a:t>1</a:t>
              </a:r>
              <a:r>
                <a:rPr lang="ja-JP" altLang="en-US" sz="2800" b="1" dirty="0">
                  <a:solidFill>
                    <a:srgbClr val="FFFF00"/>
                  </a:solidFill>
                  <a:latin typeface="メイリオ" panose="020B0604030504040204" pitchFamily="50" charset="-128"/>
                  <a:ea typeface="メイリオ" panose="020B0604030504040204" pitchFamily="50" charset="-128"/>
                </a:rPr>
                <a:t>～</a:t>
              </a:r>
              <a:r>
                <a:rPr lang="en-US" altLang="ja-JP" sz="2800" b="1" dirty="0">
                  <a:solidFill>
                    <a:srgbClr val="FFFF00"/>
                  </a:solidFill>
                  <a:latin typeface="メイリオ" panose="020B0604030504040204" pitchFamily="50" charset="-128"/>
                  <a:ea typeface="メイリオ" panose="020B0604030504040204" pitchFamily="50" charset="-128"/>
                </a:rPr>
                <a:t>3</a:t>
              </a:r>
              <a:r>
                <a:rPr lang="ja-JP" altLang="en-US" b="1" dirty="0">
                  <a:latin typeface="メイリオ" panose="020B0604030504040204" pitchFamily="50" charset="-128"/>
                  <a:ea typeface="メイリオ" panose="020B0604030504040204" pitchFamily="50" charset="-128"/>
                </a:rPr>
                <a:t>万円</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月</a:t>
              </a:r>
              <a:endParaRPr lang="en-US" altLang="ja-JP" b="1" dirty="0">
                <a:latin typeface="メイリオ" panose="020B0604030504040204" pitchFamily="50" charset="-128"/>
                <a:ea typeface="メイリオ" panose="020B0604030504040204" pitchFamily="50" charset="-128"/>
              </a:endParaRPr>
            </a:p>
          </p:txBody>
        </p:sp>
        <p:sp>
          <p:nvSpPr>
            <p:cNvPr id="59" name="object 2">
              <a:extLst>
                <a:ext uri="{FF2B5EF4-FFF2-40B4-BE49-F238E27FC236}">
                  <a16:creationId xmlns:a16="http://schemas.microsoft.com/office/drawing/2014/main" id="{9C7AAD41-E9CA-578C-EDF9-B602567AFD17}"/>
                </a:ext>
              </a:extLst>
            </p:cNvPr>
            <p:cNvSpPr txBox="1">
              <a:spLocks/>
            </p:cNvSpPr>
            <p:nvPr/>
          </p:nvSpPr>
          <p:spPr>
            <a:xfrm>
              <a:off x="4702766" y="1857923"/>
              <a:ext cx="307387" cy="441993"/>
            </a:xfrm>
            <a:prstGeom prst="rect">
              <a:avLst/>
            </a:prstGeom>
          </p:spPr>
          <p:txBody>
            <a:bodyPr vert="horz" wrap="square" lIns="0" tIns="12700" rIns="0" bIns="0" rtlCol="0">
              <a:spAutoFit/>
            </a:bodyPr>
            <a:lstStyle>
              <a:lvl1pPr>
                <a:defRPr sz="2000" b="0" i="0">
                  <a:solidFill>
                    <a:schemeClr val="tx1"/>
                  </a:solidFill>
                  <a:latin typeface="ＭＳ Ｐゴシック"/>
                  <a:ea typeface="+mj-ea"/>
                  <a:cs typeface="ＭＳ Ｐゴシック"/>
                </a:defRPr>
              </a:lvl1pPr>
            </a:lstStyle>
            <a:p>
              <a:pPr marL="12700">
                <a:spcBef>
                  <a:spcPts val="100"/>
                </a:spcBef>
              </a:pPr>
              <a:r>
                <a:rPr kumimoji="0" lang="ja-JP" altLang="en-US" sz="2400" b="1" kern="0" dirty="0">
                  <a:solidFill>
                    <a:srgbClr val="1F497D"/>
                  </a:solidFill>
                  <a:latin typeface="メイリオ" panose="020B0604030504040204" pitchFamily="50" charset="-128"/>
                  <a:ea typeface="メイリオ" panose="020B0604030504040204" pitchFamily="50" charset="-128"/>
                </a:rPr>
                <a:t>＋</a:t>
              </a:r>
            </a:p>
          </p:txBody>
        </p:sp>
        <p:sp>
          <p:nvSpPr>
            <p:cNvPr id="60" name="正方形/長方形 59">
              <a:extLst>
                <a:ext uri="{FF2B5EF4-FFF2-40B4-BE49-F238E27FC236}">
                  <a16:creationId xmlns:a16="http://schemas.microsoft.com/office/drawing/2014/main" id="{9792A02C-F871-0E49-8591-A9B5FFA9167F}"/>
                </a:ext>
              </a:extLst>
            </p:cNvPr>
            <p:cNvSpPr/>
            <p:nvPr/>
          </p:nvSpPr>
          <p:spPr>
            <a:xfrm>
              <a:off x="7813156" y="1338940"/>
              <a:ext cx="2382965" cy="1442638"/>
            </a:xfrm>
            <a:prstGeom prst="rect">
              <a:avLst/>
            </a:prstGeom>
            <a:solidFill>
              <a:schemeClr val="accent1">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rgbClr val="FFFF00"/>
                  </a:solidFill>
                  <a:latin typeface="メイリオ" panose="020B0604030504040204" pitchFamily="50" charset="-128"/>
                  <a:ea typeface="メイリオ" panose="020B0604030504040204" pitchFamily="50" charset="-128"/>
                </a:rPr>
                <a:t>【</a:t>
              </a:r>
              <a:r>
                <a:rPr kumimoji="1" lang="ja-JP" altLang="en-US" b="1" dirty="0">
                  <a:solidFill>
                    <a:srgbClr val="FFFF00"/>
                  </a:solidFill>
                  <a:latin typeface="メイリオ" panose="020B0604030504040204" pitchFamily="50" charset="-128"/>
                  <a:ea typeface="メイリオ" panose="020B0604030504040204" pitchFamily="50" charset="-128"/>
                </a:rPr>
                <a:t>成果報酬</a:t>
              </a:r>
              <a:r>
                <a:rPr kumimoji="1" lang="en-US" altLang="ja-JP" b="1" dirty="0">
                  <a:solidFill>
                    <a:srgbClr val="FFFF00"/>
                  </a:solidFill>
                  <a:latin typeface="メイリオ" panose="020B0604030504040204" pitchFamily="50" charset="-128"/>
                  <a:ea typeface="メイリオ" panose="020B0604030504040204" pitchFamily="50" charset="-128"/>
                </a:rPr>
                <a:t>】</a:t>
              </a:r>
            </a:p>
            <a:p>
              <a:pPr algn="ctr"/>
              <a:endParaRPr kumimoji="1" lang="en-US" altLang="ja-JP" sz="800" b="1" dirty="0">
                <a:latin typeface="メイリオ" panose="020B0604030504040204" pitchFamily="50" charset="-128"/>
                <a:ea typeface="メイリオ" panose="020B0604030504040204" pitchFamily="50" charset="-128"/>
              </a:endParaRPr>
            </a:p>
            <a:p>
              <a:pPr algn="ctr"/>
              <a:r>
                <a:rPr lang="en-US" altLang="ja-JP" sz="2800" b="1" dirty="0">
                  <a:solidFill>
                    <a:srgbClr val="FFFF00"/>
                  </a:solidFill>
                  <a:latin typeface="メイリオ" panose="020B0604030504040204" pitchFamily="50" charset="-128"/>
                  <a:ea typeface="メイリオ" panose="020B0604030504040204" pitchFamily="50" charset="-128"/>
                </a:rPr>
                <a:t>0</a:t>
              </a:r>
              <a:r>
                <a:rPr lang="ja-JP" altLang="en-US" b="1" dirty="0">
                  <a:latin typeface="メイリオ" panose="020B0604030504040204" pitchFamily="50" charset="-128"/>
                  <a:ea typeface="メイリオ" panose="020B0604030504040204" pitchFamily="50" charset="-128"/>
                </a:rPr>
                <a:t>万円</a:t>
              </a:r>
              <a:r>
                <a:rPr lang="en-US" altLang="ja-JP" b="1" dirty="0">
                  <a:latin typeface="メイリオ" panose="020B0604030504040204" pitchFamily="50" charset="-128"/>
                  <a:ea typeface="メイリオ" panose="020B0604030504040204" pitchFamily="50" charset="-128"/>
                </a:rPr>
                <a:t>/1</a:t>
              </a:r>
              <a:r>
                <a:rPr lang="ja-JP" altLang="en-US" b="1" dirty="0">
                  <a:latin typeface="メイリオ" panose="020B0604030504040204" pitchFamily="50" charset="-128"/>
                  <a:ea typeface="メイリオ" panose="020B0604030504040204" pitchFamily="50" charset="-128"/>
                </a:rPr>
                <a:t>人</a:t>
              </a:r>
              <a:endParaRPr lang="en-US" altLang="ja-JP" b="1" dirty="0">
                <a:latin typeface="メイリオ" panose="020B0604030504040204" pitchFamily="50" charset="-128"/>
                <a:ea typeface="メイリオ" panose="020B0604030504040204" pitchFamily="50" charset="-128"/>
              </a:endParaRPr>
            </a:p>
          </p:txBody>
        </p:sp>
        <p:sp>
          <p:nvSpPr>
            <p:cNvPr id="61" name="object 2">
              <a:extLst>
                <a:ext uri="{FF2B5EF4-FFF2-40B4-BE49-F238E27FC236}">
                  <a16:creationId xmlns:a16="http://schemas.microsoft.com/office/drawing/2014/main" id="{830C4226-CC97-AB42-1FAE-82CE6087D2C0}"/>
                </a:ext>
              </a:extLst>
            </p:cNvPr>
            <p:cNvSpPr txBox="1">
              <a:spLocks/>
            </p:cNvSpPr>
            <p:nvPr/>
          </p:nvSpPr>
          <p:spPr>
            <a:xfrm>
              <a:off x="7495271" y="1873851"/>
              <a:ext cx="301510" cy="441993"/>
            </a:xfrm>
            <a:prstGeom prst="rect">
              <a:avLst/>
            </a:prstGeom>
          </p:spPr>
          <p:txBody>
            <a:bodyPr vert="horz" wrap="square" lIns="0" tIns="12700" rIns="0" bIns="0" rtlCol="0">
              <a:spAutoFit/>
            </a:bodyPr>
            <a:lstStyle>
              <a:lvl1pPr>
                <a:defRPr sz="2000" b="0" i="0">
                  <a:solidFill>
                    <a:schemeClr val="tx1"/>
                  </a:solidFill>
                  <a:latin typeface="ＭＳ Ｐゴシック"/>
                  <a:ea typeface="+mj-ea"/>
                  <a:cs typeface="ＭＳ Ｐゴシック"/>
                </a:defRPr>
              </a:lvl1pPr>
            </a:lstStyle>
            <a:p>
              <a:pPr marL="12700">
                <a:spcBef>
                  <a:spcPts val="100"/>
                </a:spcBef>
              </a:pPr>
              <a:r>
                <a:rPr kumimoji="0" lang="ja-JP" altLang="en-US" sz="2400" b="1" kern="0" dirty="0">
                  <a:solidFill>
                    <a:srgbClr val="1F497D"/>
                  </a:solidFill>
                  <a:latin typeface="メイリオ" panose="020B0604030504040204" pitchFamily="50" charset="-128"/>
                  <a:ea typeface="メイリオ" panose="020B0604030504040204" pitchFamily="50" charset="-128"/>
                </a:rPr>
                <a:t>＋</a:t>
              </a:r>
            </a:p>
          </p:txBody>
        </p:sp>
      </p:grpSp>
      <p:sp>
        <p:nvSpPr>
          <p:cNvPr id="110" name="テキスト ボックス 109">
            <a:extLst>
              <a:ext uri="{FF2B5EF4-FFF2-40B4-BE49-F238E27FC236}">
                <a16:creationId xmlns:a16="http://schemas.microsoft.com/office/drawing/2014/main" id="{C48D111E-B3BC-1F06-BF01-13983A870094}"/>
              </a:ext>
            </a:extLst>
          </p:cNvPr>
          <p:cNvSpPr txBox="1"/>
          <p:nvPr/>
        </p:nvSpPr>
        <p:spPr>
          <a:xfrm>
            <a:off x="568444" y="2254092"/>
            <a:ext cx="1993191" cy="261610"/>
          </a:xfrm>
          <a:prstGeom prst="rect">
            <a:avLst/>
          </a:prstGeom>
          <a:noFill/>
        </p:spPr>
        <p:txBody>
          <a:bodyPr wrap="square" rtlCol="0">
            <a:spAutoFit/>
          </a:bodyPr>
          <a:lstStyle/>
          <a:p>
            <a:r>
              <a:rPr kumimoji="1" lang="ja-JP" altLang="en-US" sz="1050" dirty="0"/>
              <a:t>＜</a:t>
            </a:r>
            <a:r>
              <a:rPr lang="ja-JP" altLang="en-US" sz="1050" dirty="0">
                <a:latin typeface="メイリオ" panose="020B0604030504040204" pitchFamily="50" charset="-128"/>
                <a:ea typeface="メイリオ" panose="020B0604030504040204" pitchFamily="50" charset="-128"/>
              </a:rPr>
              <a:t>対応フロー図</a:t>
            </a:r>
            <a:r>
              <a:rPr kumimoji="1" lang="ja-JP" altLang="en-US" sz="1050" dirty="0"/>
              <a:t>＞</a:t>
            </a:r>
          </a:p>
        </p:txBody>
      </p:sp>
      <p:grpSp>
        <p:nvGrpSpPr>
          <p:cNvPr id="2" name="グループ化 1">
            <a:extLst>
              <a:ext uri="{FF2B5EF4-FFF2-40B4-BE49-F238E27FC236}">
                <a16:creationId xmlns:a16="http://schemas.microsoft.com/office/drawing/2014/main" id="{B1BC96E1-B923-2850-7EF6-DA064AF10A6D}"/>
              </a:ext>
            </a:extLst>
          </p:cNvPr>
          <p:cNvGrpSpPr/>
          <p:nvPr/>
        </p:nvGrpSpPr>
        <p:grpSpPr>
          <a:xfrm>
            <a:off x="435221" y="2265612"/>
            <a:ext cx="11156675" cy="2008252"/>
            <a:chOff x="183939" y="4891450"/>
            <a:chExt cx="7615212" cy="1524313"/>
          </a:xfrm>
        </p:grpSpPr>
        <p:cxnSp>
          <p:nvCxnSpPr>
            <p:cNvPr id="3" name="直線矢印コネクタ 2">
              <a:extLst>
                <a:ext uri="{FF2B5EF4-FFF2-40B4-BE49-F238E27FC236}">
                  <a16:creationId xmlns:a16="http://schemas.microsoft.com/office/drawing/2014/main" id="{C25F0E99-32EB-21D2-2C9F-7F3D6D10BD82}"/>
                </a:ext>
              </a:extLst>
            </p:cNvPr>
            <p:cNvCxnSpPr>
              <a:cxnSpLocks/>
            </p:cNvCxnSpPr>
            <p:nvPr/>
          </p:nvCxnSpPr>
          <p:spPr>
            <a:xfrm>
              <a:off x="3723604" y="6415762"/>
              <a:ext cx="4075547" cy="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 name="四角形: 角を丸くする 3">
              <a:extLst>
                <a:ext uri="{FF2B5EF4-FFF2-40B4-BE49-F238E27FC236}">
                  <a16:creationId xmlns:a16="http://schemas.microsoft.com/office/drawing/2014/main" id="{13571E2E-52F1-7F43-8A43-294016BF9796}"/>
                </a:ext>
              </a:extLst>
            </p:cNvPr>
            <p:cNvSpPr/>
            <p:nvPr/>
          </p:nvSpPr>
          <p:spPr>
            <a:xfrm>
              <a:off x="3681968" y="4891451"/>
              <a:ext cx="3996140" cy="1406817"/>
            </a:xfrm>
            <a:prstGeom prst="roundRect">
              <a:avLst>
                <a:gd name="adj" fmla="val 11947"/>
              </a:avLst>
            </a:prstGeom>
            <a:solidFill>
              <a:schemeClr val="accent2">
                <a:lumMod val="20000"/>
                <a:lumOff val="8000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b="1" dirty="0">
                <a:solidFill>
                  <a:schemeClr val="bg1"/>
                </a:solidFill>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B32CCF49-94C8-B6E1-2616-9D7A8FD7CD93}"/>
                </a:ext>
              </a:extLst>
            </p:cNvPr>
            <p:cNvSpPr/>
            <p:nvPr/>
          </p:nvSpPr>
          <p:spPr>
            <a:xfrm>
              <a:off x="183939" y="4891450"/>
              <a:ext cx="3452101" cy="1406817"/>
            </a:xfrm>
            <a:prstGeom prst="round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b="1">
                <a:solidFill>
                  <a:schemeClr val="bg1"/>
                </a:solidFill>
              </a:endParaRPr>
            </a:p>
          </p:txBody>
        </p:sp>
        <p:sp>
          <p:nvSpPr>
            <p:cNvPr id="9" name="矢印: 五方向 8">
              <a:extLst>
                <a:ext uri="{FF2B5EF4-FFF2-40B4-BE49-F238E27FC236}">
                  <a16:creationId xmlns:a16="http://schemas.microsoft.com/office/drawing/2014/main" id="{D7EF5BC5-85D0-72F1-D05A-A38073D6F869}"/>
                </a:ext>
              </a:extLst>
            </p:cNvPr>
            <p:cNvSpPr/>
            <p:nvPr/>
          </p:nvSpPr>
          <p:spPr>
            <a:xfrm>
              <a:off x="340076" y="5045380"/>
              <a:ext cx="1050645" cy="885703"/>
            </a:xfrm>
            <a:prstGeom prst="homePlate">
              <a:avLst/>
            </a:prstGeom>
            <a:solidFill>
              <a:srgbClr val="7793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bg1"/>
                  </a:solidFill>
                  <a:latin typeface="メイリオ" panose="020B0604030504040204" pitchFamily="50" charset="-128"/>
                  <a:ea typeface="メイリオ" panose="020B0604030504040204" pitchFamily="50" charset="-128"/>
                </a:rPr>
                <a:t>求人情報</a:t>
              </a:r>
              <a:endParaRPr kumimoji="1" lang="en-US" altLang="ja-JP" sz="900" b="1" dirty="0">
                <a:solidFill>
                  <a:schemeClr val="bg1"/>
                </a:solidFill>
                <a:latin typeface="メイリオ" panose="020B0604030504040204" pitchFamily="50" charset="-128"/>
                <a:ea typeface="メイリオ" panose="020B0604030504040204" pitchFamily="50" charset="-128"/>
              </a:endParaRPr>
            </a:p>
            <a:p>
              <a:pPr algn="ctr"/>
              <a:r>
                <a:rPr lang="ja-JP" altLang="en-US" sz="900" b="1" dirty="0">
                  <a:solidFill>
                    <a:schemeClr val="bg1"/>
                  </a:solidFill>
                  <a:latin typeface="メイリオ" panose="020B0604030504040204" pitchFamily="50" charset="-128"/>
                  <a:ea typeface="メイリオ" panose="020B0604030504040204" pitchFamily="50" charset="-128"/>
                </a:rPr>
                <a:t>ヒアリング</a:t>
              </a:r>
              <a:endParaRPr kumimoji="1" lang="ja-JP" altLang="en-US" sz="900" b="1" dirty="0">
                <a:solidFill>
                  <a:schemeClr val="bg1"/>
                </a:solidFill>
                <a:latin typeface="メイリオ" panose="020B0604030504040204" pitchFamily="50" charset="-128"/>
                <a:ea typeface="メイリオ" panose="020B0604030504040204" pitchFamily="50" charset="-128"/>
              </a:endParaRPr>
            </a:p>
          </p:txBody>
        </p:sp>
        <p:sp>
          <p:nvSpPr>
            <p:cNvPr id="10" name="矢印: 五方向 9">
              <a:extLst>
                <a:ext uri="{FF2B5EF4-FFF2-40B4-BE49-F238E27FC236}">
                  <a16:creationId xmlns:a16="http://schemas.microsoft.com/office/drawing/2014/main" id="{4675F041-DAD1-3E2A-58A1-672E70AE62AD}"/>
                </a:ext>
              </a:extLst>
            </p:cNvPr>
            <p:cNvSpPr/>
            <p:nvPr/>
          </p:nvSpPr>
          <p:spPr>
            <a:xfrm>
              <a:off x="4574918" y="5047953"/>
              <a:ext cx="662255" cy="885703"/>
            </a:xfrm>
            <a:prstGeom prst="homePlate">
              <a:avLst/>
            </a:prstGeom>
            <a:solidFill>
              <a:srgbClr val="7793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latin typeface="メイリオ" panose="020B0604030504040204" pitchFamily="50" charset="-128"/>
                  <a:ea typeface="メイリオ" panose="020B0604030504040204" pitchFamily="50" charset="-128"/>
                </a:rPr>
                <a:t>窓口</a:t>
              </a:r>
              <a:endParaRPr kumimoji="1" lang="en-US" altLang="ja-JP" sz="1000" b="1" dirty="0">
                <a:solidFill>
                  <a:schemeClr val="bg1"/>
                </a:solidFill>
                <a:latin typeface="メイリオ" panose="020B0604030504040204" pitchFamily="50" charset="-128"/>
                <a:ea typeface="メイリオ" panose="020B0604030504040204" pitchFamily="50" charset="-128"/>
              </a:endParaRPr>
            </a:p>
            <a:p>
              <a:pPr algn="ctr"/>
              <a:r>
                <a:rPr kumimoji="1" lang="ja-JP" altLang="en-US" sz="1000" b="1" dirty="0">
                  <a:solidFill>
                    <a:schemeClr val="bg1"/>
                  </a:solidFill>
                  <a:latin typeface="メイリオ" panose="020B0604030504040204" pitchFamily="50" charset="-128"/>
                  <a:ea typeface="メイリオ" panose="020B0604030504040204" pitchFamily="50" charset="-128"/>
                </a:rPr>
                <a:t>対応</a:t>
              </a:r>
            </a:p>
          </p:txBody>
        </p:sp>
        <p:sp>
          <p:nvSpPr>
            <p:cNvPr id="12" name="矢印: 五方向 11">
              <a:extLst>
                <a:ext uri="{FF2B5EF4-FFF2-40B4-BE49-F238E27FC236}">
                  <a16:creationId xmlns:a16="http://schemas.microsoft.com/office/drawing/2014/main" id="{B021C82B-E4C5-A09D-3A66-BA2D938AD580}"/>
                </a:ext>
              </a:extLst>
            </p:cNvPr>
            <p:cNvSpPr/>
            <p:nvPr/>
          </p:nvSpPr>
          <p:spPr>
            <a:xfrm>
              <a:off x="5383395" y="5056632"/>
              <a:ext cx="625512" cy="885703"/>
            </a:xfrm>
            <a:prstGeom prst="homePlate">
              <a:avLst/>
            </a:prstGeom>
            <a:solidFill>
              <a:srgbClr val="7793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chemeClr val="bg1"/>
                  </a:solidFill>
                  <a:latin typeface="メイリオ" panose="020B0604030504040204" pitchFamily="50" charset="-128"/>
                  <a:ea typeface="メイリオ" panose="020B0604030504040204" pitchFamily="50" charset="-128"/>
                </a:rPr>
                <a:t>面接</a:t>
              </a:r>
              <a:endParaRPr lang="en-US" altLang="ja-JP" sz="1000" b="1" dirty="0">
                <a:solidFill>
                  <a:schemeClr val="bg1"/>
                </a:solidFill>
                <a:latin typeface="メイリオ" panose="020B0604030504040204" pitchFamily="50" charset="-128"/>
                <a:ea typeface="メイリオ" panose="020B0604030504040204" pitchFamily="50" charset="-128"/>
              </a:endParaRPr>
            </a:p>
            <a:p>
              <a:pPr algn="ctr"/>
              <a:r>
                <a:rPr kumimoji="1" lang="ja-JP" altLang="en-US" sz="1000" b="1" dirty="0">
                  <a:solidFill>
                    <a:schemeClr val="bg1"/>
                  </a:solidFill>
                  <a:latin typeface="メイリオ" panose="020B0604030504040204" pitchFamily="50" charset="-128"/>
                  <a:ea typeface="メイリオ" panose="020B0604030504040204" pitchFamily="50" charset="-128"/>
                </a:rPr>
                <a:t>設定</a:t>
              </a:r>
            </a:p>
          </p:txBody>
        </p:sp>
        <p:sp>
          <p:nvSpPr>
            <p:cNvPr id="18" name="矢印: 五方向 17">
              <a:extLst>
                <a:ext uri="{FF2B5EF4-FFF2-40B4-BE49-F238E27FC236}">
                  <a16:creationId xmlns:a16="http://schemas.microsoft.com/office/drawing/2014/main" id="{41744758-C555-AD43-7E3C-58A6F15A7659}"/>
                </a:ext>
              </a:extLst>
            </p:cNvPr>
            <p:cNvSpPr/>
            <p:nvPr/>
          </p:nvSpPr>
          <p:spPr>
            <a:xfrm>
              <a:off x="3788076" y="5034840"/>
              <a:ext cx="653534" cy="885703"/>
            </a:xfrm>
            <a:prstGeom prst="homePlate">
              <a:avLst/>
            </a:prstGeom>
            <a:solidFill>
              <a:srgbClr val="7793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chemeClr val="bg1"/>
                  </a:solidFill>
                  <a:latin typeface="メイリオ" panose="020B0604030504040204" pitchFamily="50" charset="-128"/>
                  <a:ea typeface="メイリオ" panose="020B0604030504040204" pitchFamily="50" charset="-128"/>
                </a:rPr>
                <a:t>書類</a:t>
              </a:r>
              <a:endParaRPr lang="en-US" altLang="ja-JP" sz="1000" b="1" dirty="0">
                <a:solidFill>
                  <a:schemeClr val="bg1"/>
                </a:solidFill>
                <a:latin typeface="メイリオ" panose="020B0604030504040204" pitchFamily="50" charset="-128"/>
                <a:ea typeface="メイリオ" panose="020B0604030504040204" pitchFamily="50" charset="-128"/>
              </a:endParaRPr>
            </a:p>
            <a:p>
              <a:pPr algn="ctr"/>
              <a:r>
                <a:rPr lang="ja-JP" altLang="en-US" sz="1000" b="1" dirty="0">
                  <a:solidFill>
                    <a:schemeClr val="bg1"/>
                  </a:solidFill>
                  <a:latin typeface="メイリオ" panose="020B0604030504040204" pitchFamily="50" charset="-128"/>
                  <a:ea typeface="メイリオ" panose="020B0604030504040204" pitchFamily="50" charset="-128"/>
                </a:rPr>
                <a:t>判定</a:t>
              </a:r>
              <a:endParaRPr kumimoji="1" lang="ja-JP" altLang="en-US" sz="1000" b="1" dirty="0">
                <a:solidFill>
                  <a:schemeClr val="bg1"/>
                </a:solidFill>
                <a:latin typeface="メイリオ" panose="020B0604030504040204" pitchFamily="50" charset="-128"/>
                <a:ea typeface="メイリオ" panose="020B0604030504040204" pitchFamily="50" charset="-128"/>
              </a:endParaRPr>
            </a:p>
          </p:txBody>
        </p:sp>
        <p:sp>
          <p:nvSpPr>
            <p:cNvPr id="19" name="矢印: 五方向 18">
              <a:extLst>
                <a:ext uri="{FF2B5EF4-FFF2-40B4-BE49-F238E27FC236}">
                  <a16:creationId xmlns:a16="http://schemas.microsoft.com/office/drawing/2014/main" id="{266BF23B-6FD0-BD5D-8E30-B99EA0A2EC9A}"/>
                </a:ext>
              </a:extLst>
            </p:cNvPr>
            <p:cNvSpPr/>
            <p:nvPr/>
          </p:nvSpPr>
          <p:spPr>
            <a:xfrm>
              <a:off x="294999" y="6057417"/>
              <a:ext cx="1050645" cy="158702"/>
            </a:xfrm>
            <a:prstGeom prst="homePlate">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solidFill>
                    <a:schemeClr val="bg1"/>
                  </a:solidFill>
                  <a:latin typeface="メイリオ" panose="020B0604030504040204" pitchFamily="50" charset="-128"/>
                  <a:ea typeface="メイリオ" panose="020B0604030504040204" pitchFamily="50" charset="-128"/>
                </a:rPr>
                <a:t>情報収集</a:t>
              </a:r>
              <a:endParaRPr kumimoji="1" lang="ja-JP" altLang="en-US" sz="900" b="1" dirty="0">
                <a:solidFill>
                  <a:schemeClr val="bg1"/>
                </a:solidFill>
                <a:latin typeface="メイリオ" panose="020B0604030504040204" pitchFamily="50" charset="-128"/>
                <a:ea typeface="メイリオ" panose="020B0604030504040204" pitchFamily="50" charset="-128"/>
              </a:endParaRPr>
            </a:p>
          </p:txBody>
        </p:sp>
        <p:sp>
          <p:nvSpPr>
            <p:cNvPr id="20" name="矢印: 五方向 19">
              <a:extLst>
                <a:ext uri="{FF2B5EF4-FFF2-40B4-BE49-F238E27FC236}">
                  <a16:creationId xmlns:a16="http://schemas.microsoft.com/office/drawing/2014/main" id="{9D8682EF-0AA3-EE70-D70E-F328ED992C81}"/>
                </a:ext>
              </a:extLst>
            </p:cNvPr>
            <p:cNvSpPr/>
            <p:nvPr/>
          </p:nvSpPr>
          <p:spPr>
            <a:xfrm>
              <a:off x="6141592" y="5040811"/>
              <a:ext cx="625512" cy="885705"/>
            </a:xfrm>
            <a:prstGeom prst="homePlate">
              <a:avLst/>
            </a:prstGeom>
            <a:solidFill>
              <a:srgbClr val="7793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latin typeface="メイリオ" panose="020B0604030504040204" pitchFamily="50" charset="-128"/>
                  <a:ea typeface="メイリオ" panose="020B0604030504040204" pitchFamily="50" charset="-128"/>
                </a:rPr>
                <a:t>面接</a:t>
              </a:r>
              <a:endParaRPr kumimoji="1" lang="en-US" altLang="ja-JP" sz="1000" b="1" dirty="0">
                <a:solidFill>
                  <a:schemeClr val="bg1"/>
                </a:solidFill>
                <a:latin typeface="メイリオ" panose="020B0604030504040204" pitchFamily="50" charset="-128"/>
                <a:ea typeface="メイリオ" panose="020B0604030504040204" pitchFamily="50" charset="-128"/>
              </a:endParaRPr>
            </a:p>
            <a:p>
              <a:pPr algn="ctr"/>
              <a:r>
                <a:rPr kumimoji="1" lang="ja-JP" altLang="en-US" sz="1000" b="1" dirty="0">
                  <a:solidFill>
                    <a:schemeClr val="bg1"/>
                  </a:solidFill>
                  <a:latin typeface="メイリオ" panose="020B0604030504040204" pitchFamily="50" charset="-128"/>
                  <a:ea typeface="メイリオ" panose="020B0604030504040204" pitchFamily="50" charset="-128"/>
                </a:rPr>
                <a:t>対応</a:t>
              </a:r>
            </a:p>
          </p:txBody>
        </p:sp>
        <p:cxnSp>
          <p:nvCxnSpPr>
            <p:cNvPr id="21" name="直線矢印コネクタ 20">
              <a:extLst>
                <a:ext uri="{FF2B5EF4-FFF2-40B4-BE49-F238E27FC236}">
                  <a16:creationId xmlns:a16="http://schemas.microsoft.com/office/drawing/2014/main" id="{949F03A8-CAAE-82ED-026B-7098DBB7B96B}"/>
                </a:ext>
              </a:extLst>
            </p:cNvPr>
            <p:cNvCxnSpPr>
              <a:cxnSpLocks/>
            </p:cNvCxnSpPr>
            <p:nvPr/>
          </p:nvCxnSpPr>
          <p:spPr>
            <a:xfrm>
              <a:off x="262915" y="6408485"/>
              <a:ext cx="3329482" cy="0"/>
            </a:xfrm>
            <a:prstGeom prst="straightConnector1">
              <a:avLst/>
            </a:prstGeom>
            <a:ln w="76200">
              <a:solidFill>
                <a:schemeClr val="tx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矢印: 五方向 21">
              <a:extLst>
                <a:ext uri="{FF2B5EF4-FFF2-40B4-BE49-F238E27FC236}">
                  <a16:creationId xmlns:a16="http://schemas.microsoft.com/office/drawing/2014/main" id="{BC4C5D2F-1B8C-4202-6D81-6DC63A94F68F}"/>
                </a:ext>
              </a:extLst>
            </p:cNvPr>
            <p:cNvSpPr/>
            <p:nvPr/>
          </p:nvSpPr>
          <p:spPr>
            <a:xfrm>
              <a:off x="6929723" y="5030717"/>
              <a:ext cx="662254" cy="885705"/>
            </a:xfrm>
            <a:prstGeom prst="homePlate">
              <a:avLst/>
            </a:prstGeom>
            <a:solidFill>
              <a:srgbClr val="7793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chemeClr val="bg1"/>
                  </a:solidFill>
                  <a:latin typeface="メイリオ" panose="020B0604030504040204" pitchFamily="50" charset="-128"/>
                  <a:ea typeface="メイリオ" panose="020B0604030504040204" pitchFamily="50" charset="-128"/>
                </a:rPr>
                <a:t>入社</a:t>
              </a:r>
              <a:endParaRPr kumimoji="1" lang="ja-JP" altLang="en-US" sz="1000" b="1" dirty="0">
                <a:solidFill>
                  <a:schemeClr val="bg1"/>
                </a:solidFill>
                <a:latin typeface="メイリオ" panose="020B0604030504040204" pitchFamily="50" charset="-128"/>
                <a:ea typeface="メイリオ" panose="020B0604030504040204" pitchFamily="50" charset="-128"/>
              </a:endParaRPr>
            </a:p>
          </p:txBody>
        </p:sp>
        <p:sp>
          <p:nvSpPr>
            <p:cNvPr id="23" name="矢印: 五方向 22">
              <a:extLst>
                <a:ext uri="{FF2B5EF4-FFF2-40B4-BE49-F238E27FC236}">
                  <a16:creationId xmlns:a16="http://schemas.microsoft.com/office/drawing/2014/main" id="{132D088E-25B1-DCE3-252D-A8233287D249}"/>
                </a:ext>
              </a:extLst>
            </p:cNvPr>
            <p:cNvSpPr/>
            <p:nvPr/>
          </p:nvSpPr>
          <p:spPr>
            <a:xfrm>
              <a:off x="1467594" y="5047953"/>
              <a:ext cx="633702" cy="885703"/>
            </a:xfrm>
            <a:prstGeom prst="homePlate">
              <a:avLst/>
            </a:prstGeom>
            <a:solidFill>
              <a:srgbClr val="77933C"/>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latin typeface="メイリオ" panose="020B0604030504040204" pitchFamily="50" charset="-128"/>
                  <a:ea typeface="メイリオ" panose="020B0604030504040204" pitchFamily="50" charset="-128"/>
                </a:rPr>
                <a:t>原稿</a:t>
              </a:r>
              <a:endParaRPr kumimoji="1" lang="en-US" altLang="ja-JP" sz="1000" b="1" dirty="0">
                <a:solidFill>
                  <a:schemeClr val="bg1"/>
                </a:solidFill>
                <a:latin typeface="メイリオ" panose="020B0604030504040204" pitchFamily="50" charset="-128"/>
                <a:ea typeface="メイリオ" panose="020B0604030504040204" pitchFamily="50" charset="-128"/>
              </a:endParaRPr>
            </a:p>
            <a:p>
              <a:pPr algn="ctr"/>
              <a:r>
                <a:rPr kumimoji="1" lang="ja-JP" altLang="en-US" sz="1000" b="1" dirty="0">
                  <a:solidFill>
                    <a:schemeClr val="bg1"/>
                  </a:solidFill>
                  <a:latin typeface="メイリオ" panose="020B0604030504040204" pitchFamily="50" charset="-128"/>
                  <a:ea typeface="メイリオ" panose="020B0604030504040204" pitchFamily="50" charset="-128"/>
                </a:rPr>
                <a:t>作成</a:t>
              </a:r>
            </a:p>
          </p:txBody>
        </p:sp>
        <p:sp>
          <p:nvSpPr>
            <p:cNvPr id="24" name="矢印: 五方向 23">
              <a:extLst>
                <a:ext uri="{FF2B5EF4-FFF2-40B4-BE49-F238E27FC236}">
                  <a16:creationId xmlns:a16="http://schemas.microsoft.com/office/drawing/2014/main" id="{CB48AC13-27E8-DE3B-3115-8DCF50124AF2}"/>
                </a:ext>
              </a:extLst>
            </p:cNvPr>
            <p:cNvSpPr/>
            <p:nvPr/>
          </p:nvSpPr>
          <p:spPr>
            <a:xfrm>
              <a:off x="2233683" y="5055683"/>
              <a:ext cx="662255" cy="885703"/>
            </a:xfrm>
            <a:prstGeom prst="homePlate">
              <a:avLst/>
            </a:prstGeom>
            <a:solidFill>
              <a:srgbClr val="77933C"/>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latin typeface="メイリオ" panose="020B0604030504040204" pitchFamily="50" charset="-128"/>
                  <a:ea typeface="メイリオ" panose="020B0604030504040204" pitchFamily="50" charset="-128"/>
                </a:rPr>
                <a:t>運用</a:t>
              </a:r>
            </a:p>
          </p:txBody>
        </p:sp>
        <p:sp>
          <p:nvSpPr>
            <p:cNvPr id="25" name="矢印: 五方向 24">
              <a:extLst>
                <a:ext uri="{FF2B5EF4-FFF2-40B4-BE49-F238E27FC236}">
                  <a16:creationId xmlns:a16="http://schemas.microsoft.com/office/drawing/2014/main" id="{DC744F34-9FF4-BAA9-DC58-AC71DA54278A}"/>
                </a:ext>
              </a:extLst>
            </p:cNvPr>
            <p:cNvSpPr/>
            <p:nvPr/>
          </p:nvSpPr>
          <p:spPr>
            <a:xfrm>
              <a:off x="2985131" y="5055684"/>
              <a:ext cx="633702" cy="885703"/>
            </a:xfrm>
            <a:prstGeom prst="homePlate">
              <a:avLst/>
            </a:prstGeom>
            <a:solidFill>
              <a:srgbClr val="77933C"/>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chemeClr val="bg1"/>
                  </a:solidFill>
                  <a:latin typeface="メイリオ" panose="020B0604030504040204" pitchFamily="50" charset="-128"/>
                  <a:ea typeface="メイリオ" panose="020B0604030504040204" pitchFamily="50" charset="-128"/>
                </a:rPr>
                <a:t>応募</a:t>
              </a:r>
              <a:endParaRPr lang="en-US" altLang="ja-JP" sz="1000" b="1" dirty="0">
                <a:solidFill>
                  <a:schemeClr val="bg1"/>
                </a:solidFill>
                <a:latin typeface="メイリオ" panose="020B0604030504040204" pitchFamily="50" charset="-128"/>
                <a:ea typeface="メイリオ" panose="020B0604030504040204" pitchFamily="50" charset="-128"/>
              </a:endParaRPr>
            </a:p>
            <a:p>
              <a:pPr algn="ctr"/>
              <a:r>
                <a:rPr lang="ja-JP" altLang="en-US" sz="1000" b="1" dirty="0">
                  <a:solidFill>
                    <a:schemeClr val="bg1"/>
                  </a:solidFill>
                  <a:latin typeface="メイリオ" panose="020B0604030504040204" pitchFamily="50" charset="-128"/>
                  <a:ea typeface="メイリオ" panose="020B0604030504040204" pitchFamily="50" charset="-128"/>
                </a:rPr>
                <a:t>対応</a:t>
              </a:r>
              <a:endParaRPr kumimoji="1" lang="ja-JP" altLang="en-US" sz="1000" b="1" dirty="0">
                <a:solidFill>
                  <a:schemeClr val="bg1"/>
                </a:solidFill>
                <a:latin typeface="メイリオ" panose="020B0604030504040204" pitchFamily="50" charset="-128"/>
                <a:ea typeface="メイリオ" panose="020B0604030504040204" pitchFamily="50" charset="-128"/>
              </a:endParaRPr>
            </a:p>
          </p:txBody>
        </p:sp>
        <p:sp>
          <p:nvSpPr>
            <p:cNvPr id="26" name="矢印: 五方向 25">
              <a:extLst>
                <a:ext uri="{FF2B5EF4-FFF2-40B4-BE49-F238E27FC236}">
                  <a16:creationId xmlns:a16="http://schemas.microsoft.com/office/drawing/2014/main" id="{9A588901-CF78-DC38-5C6B-96F8A09626AC}"/>
                </a:ext>
              </a:extLst>
            </p:cNvPr>
            <p:cNvSpPr/>
            <p:nvPr/>
          </p:nvSpPr>
          <p:spPr>
            <a:xfrm>
              <a:off x="1359228" y="6053260"/>
              <a:ext cx="1420682" cy="16593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a:solidFill>
                    <a:schemeClr val="bg1"/>
                  </a:solidFill>
                  <a:latin typeface="メイリオ" panose="020B0604030504040204" pitchFamily="50" charset="-128"/>
                  <a:ea typeface="メイリオ" panose="020B0604030504040204" pitchFamily="50" charset="-128"/>
                </a:rPr>
                <a:t>広告運用</a:t>
              </a:r>
              <a:r>
                <a:rPr lang="en-US" altLang="ja-JP" sz="800" b="1" dirty="0">
                  <a:solidFill>
                    <a:schemeClr val="bg1"/>
                  </a:solidFill>
                  <a:latin typeface="メイリオ" panose="020B0604030504040204" pitchFamily="50" charset="-128"/>
                  <a:ea typeface="メイリオ" panose="020B0604030504040204" pitchFamily="50" charset="-128"/>
                </a:rPr>
                <a:t>×</a:t>
              </a:r>
              <a:r>
                <a:rPr lang="ja-JP" altLang="en-US" sz="800" b="1" dirty="0">
                  <a:solidFill>
                    <a:schemeClr val="bg1"/>
                  </a:solidFill>
                  <a:latin typeface="メイリオ" panose="020B0604030504040204" pitchFamily="50" charset="-128"/>
                  <a:ea typeface="メイリオ" panose="020B0604030504040204" pitchFamily="50" charset="-128"/>
                </a:rPr>
                <a:t>分析（広告パート）</a:t>
              </a:r>
              <a:endParaRPr kumimoji="1" lang="ja-JP" altLang="en-US" sz="800" b="1" dirty="0">
                <a:solidFill>
                  <a:schemeClr val="bg1"/>
                </a:solidFill>
                <a:latin typeface="メイリオ" panose="020B0604030504040204" pitchFamily="50" charset="-128"/>
                <a:ea typeface="メイリオ" panose="020B0604030504040204" pitchFamily="50" charset="-128"/>
              </a:endParaRPr>
            </a:p>
          </p:txBody>
        </p:sp>
        <p:sp>
          <p:nvSpPr>
            <p:cNvPr id="27" name="矢印: 五方向 26">
              <a:extLst>
                <a:ext uri="{FF2B5EF4-FFF2-40B4-BE49-F238E27FC236}">
                  <a16:creationId xmlns:a16="http://schemas.microsoft.com/office/drawing/2014/main" id="{12918527-ED28-1D06-7C44-35468E04632A}"/>
                </a:ext>
              </a:extLst>
            </p:cNvPr>
            <p:cNvSpPr/>
            <p:nvPr/>
          </p:nvSpPr>
          <p:spPr>
            <a:xfrm>
              <a:off x="2797881" y="6049757"/>
              <a:ext cx="851742" cy="17294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a:solidFill>
                    <a:schemeClr val="bg1"/>
                  </a:solidFill>
                  <a:latin typeface="メイリオ" panose="020B0604030504040204" pitchFamily="50" charset="-128"/>
                  <a:ea typeface="メイリオ" panose="020B0604030504040204" pitchFamily="50" charset="-128"/>
                </a:rPr>
                <a:t>応募窓口（弊社）</a:t>
              </a:r>
              <a:endParaRPr kumimoji="1" lang="ja-JP" altLang="en-US" sz="800" b="1" dirty="0">
                <a:solidFill>
                  <a:schemeClr val="bg1"/>
                </a:solidFill>
                <a:latin typeface="メイリオ" panose="020B0604030504040204" pitchFamily="50" charset="-128"/>
                <a:ea typeface="メイリオ" panose="020B0604030504040204" pitchFamily="50" charset="-128"/>
              </a:endParaRPr>
            </a:p>
          </p:txBody>
        </p:sp>
        <p:sp>
          <p:nvSpPr>
            <p:cNvPr id="28" name="object 2">
              <a:extLst>
                <a:ext uri="{FF2B5EF4-FFF2-40B4-BE49-F238E27FC236}">
                  <a16:creationId xmlns:a16="http://schemas.microsoft.com/office/drawing/2014/main" id="{58717C9B-131B-6392-1C42-3995D7B4B7E7}"/>
                </a:ext>
              </a:extLst>
            </p:cNvPr>
            <p:cNvSpPr txBox="1">
              <a:spLocks/>
            </p:cNvSpPr>
            <p:nvPr/>
          </p:nvSpPr>
          <p:spPr>
            <a:xfrm>
              <a:off x="595429" y="5110307"/>
              <a:ext cx="221021" cy="127624"/>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2700">
                <a:lnSpc>
                  <a:spcPct val="100000"/>
                </a:lnSpc>
                <a:spcBef>
                  <a:spcPts val="100"/>
                </a:spcBef>
              </a:pPr>
              <a:r>
                <a:rPr lang="ja-JP" altLang="en-US" sz="1000" b="1" dirty="0">
                  <a:solidFill>
                    <a:schemeClr val="bg1"/>
                  </a:solidFill>
                  <a:latin typeface="メイリオ" panose="020B0604030504040204" pitchFamily="50" charset="-128"/>
                  <a:ea typeface="メイリオ" panose="020B0604030504040204" pitchFamily="50" charset="-128"/>
                </a:rPr>
                <a:t>①</a:t>
              </a:r>
            </a:p>
          </p:txBody>
        </p:sp>
        <p:sp>
          <p:nvSpPr>
            <p:cNvPr id="29" name="object 2">
              <a:extLst>
                <a:ext uri="{FF2B5EF4-FFF2-40B4-BE49-F238E27FC236}">
                  <a16:creationId xmlns:a16="http://schemas.microsoft.com/office/drawing/2014/main" id="{4367A815-79DA-9756-9C39-57BA096D35C5}"/>
                </a:ext>
              </a:extLst>
            </p:cNvPr>
            <p:cNvSpPr txBox="1">
              <a:spLocks/>
            </p:cNvSpPr>
            <p:nvPr/>
          </p:nvSpPr>
          <p:spPr>
            <a:xfrm>
              <a:off x="1628754" y="5110307"/>
              <a:ext cx="162178" cy="127624"/>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2700">
                <a:lnSpc>
                  <a:spcPct val="100000"/>
                </a:lnSpc>
                <a:spcBef>
                  <a:spcPts val="100"/>
                </a:spcBef>
              </a:pPr>
              <a:r>
                <a:rPr lang="ja-JP" altLang="en-US" sz="1000" b="1" dirty="0">
                  <a:solidFill>
                    <a:schemeClr val="bg1"/>
                  </a:solidFill>
                  <a:latin typeface="メイリオ" panose="020B0604030504040204" pitchFamily="50" charset="-128"/>
                  <a:ea typeface="メイリオ" panose="020B0604030504040204" pitchFamily="50" charset="-128"/>
                </a:rPr>
                <a:t>②</a:t>
              </a:r>
            </a:p>
          </p:txBody>
        </p:sp>
        <p:sp>
          <p:nvSpPr>
            <p:cNvPr id="30" name="object 2">
              <a:extLst>
                <a:ext uri="{FF2B5EF4-FFF2-40B4-BE49-F238E27FC236}">
                  <a16:creationId xmlns:a16="http://schemas.microsoft.com/office/drawing/2014/main" id="{54C3EF2F-9C20-0DB3-336A-24E00E82E9A7}"/>
                </a:ext>
              </a:extLst>
            </p:cNvPr>
            <p:cNvSpPr txBox="1">
              <a:spLocks/>
            </p:cNvSpPr>
            <p:nvPr/>
          </p:nvSpPr>
          <p:spPr>
            <a:xfrm>
              <a:off x="2397121" y="5104005"/>
              <a:ext cx="162178" cy="127624"/>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2700">
                <a:lnSpc>
                  <a:spcPct val="100000"/>
                </a:lnSpc>
                <a:spcBef>
                  <a:spcPts val="100"/>
                </a:spcBef>
              </a:pPr>
              <a:r>
                <a:rPr lang="ja-JP" altLang="en-US" sz="1000" b="1" dirty="0">
                  <a:solidFill>
                    <a:schemeClr val="bg1"/>
                  </a:solidFill>
                  <a:latin typeface="メイリオ" panose="020B0604030504040204" pitchFamily="50" charset="-128"/>
                  <a:ea typeface="メイリオ" panose="020B0604030504040204" pitchFamily="50" charset="-128"/>
                </a:rPr>
                <a:t>③</a:t>
              </a:r>
            </a:p>
          </p:txBody>
        </p:sp>
        <p:sp>
          <p:nvSpPr>
            <p:cNvPr id="31" name="object 2">
              <a:extLst>
                <a:ext uri="{FF2B5EF4-FFF2-40B4-BE49-F238E27FC236}">
                  <a16:creationId xmlns:a16="http://schemas.microsoft.com/office/drawing/2014/main" id="{3A9E6FE9-3757-BA96-9E96-0351BD355105}"/>
                </a:ext>
              </a:extLst>
            </p:cNvPr>
            <p:cNvSpPr txBox="1">
              <a:spLocks/>
            </p:cNvSpPr>
            <p:nvPr/>
          </p:nvSpPr>
          <p:spPr>
            <a:xfrm>
              <a:off x="3090703" y="5110307"/>
              <a:ext cx="162178" cy="127624"/>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2700">
                <a:lnSpc>
                  <a:spcPct val="100000"/>
                </a:lnSpc>
                <a:spcBef>
                  <a:spcPts val="100"/>
                </a:spcBef>
              </a:pPr>
              <a:r>
                <a:rPr lang="ja-JP" altLang="en-US" sz="1000" b="1" dirty="0">
                  <a:solidFill>
                    <a:schemeClr val="bg1"/>
                  </a:solidFill>
                  <a:latin typeface="メイリオ" panose="020B0604030504040204" pitchFamily="50" charset="-128"/>
                  <a:ea typeface="メイリオ" panose="020B0604030504040204" pitchFamily="50" charset="-128"/>
                </a:rPr>
                <a:t>④</a:t>
              </a:r>
            </a:p>
          </p:txBody>
        </p:sp>
        <p:sp>
          <p:nvSpPr>
            <p:cNvPr id="32" name="object 2">
              <a:extLst>
                <a:ext uri="{FF2B5EF4-FFF2-40B4-BE49-F238E27FC236}">
                  <a16:creationId xmlns:a16="http://schemas.microsoft.com/office/drawing/2014/main" id="{2341EF7A-AA49-6346-6E86-7F6FB9691181}"/>
                </a:ext>
              </a:extLst>
            </p:cNvPr>
            <p:cNvSpPr txBox="1">
              <a:spLocks/>
            </p:cNvSpPr>
            <p:nvPr/>
          </p:nvSpPr>
          <p:spPr>
            <a:xfrm>
              <a:off x="3915040" y="5103564"/>
              <a:ext cx="162178" cy="126539"/>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2700">
                <a:lnSpc>
                  <a:spcPct val="100000"/>
                </a:lnSpc>
                <a:spcBef>
                  <a:spcPts val="100"/>
                </a:spcBef>
              </a:pPr>
              <a:r>
                <a:rPr lang="ja-JP" altLang="en-US" sz="1000" b="1" dirty="0">
                  <a:solidFill>
                    <a:schemeClr val="bg1"/>
                  </a:solidFill>
                  <a:latin typeface="メイリオ" panose="020B0604030504040204" pitchFamily="50" charset="-128"/>
                  <a:ea typeface="メイリオ" panose="020B0604030504040204" pitchFamily="50" charset="-128"/>
                </a:rPr>
                <a:t>⑤</a:t>
              </a:r>
            </a:p>
          </p:txBody>
        </p:sp>
        <p:sp>
          <p:nvSpPr>
            <p:cNvPr id="33" name="object 2">
              <a:extLst>
                <a:ext uri="{FF2B5EF4-FFF2-40B4-BE49-F238E27FC236}">
                  <a16:creationId xmlns:a16="http://schemas.microsoft.com/office/drawing/2014/main" id="{8757A37F-5133-37FA-1C8A-C9E48D960341}"/>
                </a:ext>
              </a:extLst>
            </p:cNvPr>
            <p:cNvSpPr txBox="1">
              <a:spLocks/>
            </p:cNvSpPr>
            <p:nvPr/>
          </p:nvSpPr>
          <p:spPr>
            <a:xfrm>
              <a:off x="4669721" y="5098918"/>
              <a:ext cx="162178" cy="126539"/>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2700">
                <a:lnSpc>
                  <a:spcPct val="100000"/>
                </a:lnSpc>
                <a:spcBef>
                  <a:spcPts val="100"/>
                </a:spcBef>
              </a:pPr>
              <a:r>
                <a:rPr lang="ja-JP" altLang="en-US" sz="1000" b="1" dirty="0">
                  <a:solidFill>
                    <a:schemeClr val="bg1"/>
                  </a:solidFill>
                  <a:latin typeface="メイリオ" panose="020B0604030504040204" pitchFamily="50" charset="-128"/>
                  <a:ea typeface="メイリオ" panose="020B0604030504040204" pitchFamily="50" charset="-128"/>
                </a:rPr>
                <a:t>⑥</a:t>
              </a:r>
            </a:p>
          </p:txBody>
        </p:sp>
        <p:sp>
          <p:nvSpPr>
            <p:cNvPr id="34" name="object 2">
              <a:extLst>
                <a:ext uri="{FF2B5EF4-FFF2-40B4-BE49-F238E27FC236}">
                  <a16:creationId xmlns:a16="http://schemas.microsoft.com/office/drawing/2014/main" id="{D921F07B-980F-C87E-17A1-2B26EEA686F6}"/>
                </a:ext>
              </a:extLst>
            </p:cNvPr>
            <p:cNvSpPr txBox="1">
              <a:spLocks/>
            </p:cNvSpPr>
            <p:nvPr/>
          </p:nvSpPr>
          <p:spPr>
            <a:xfrm>
              <a:off x="5508887" y="5093430"/>
              <a:ext cx="162178" cy="126539"/>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2700">
                <a:lnSpc>
                  <a:spcPct val="100000"/>
                </a:lnSpc>
                <a:spcBef>
                  <a:spcPts val="100"/>
                </a:spcBef>
              </a:pPr>
              <a:r>
                <a:rPr lang="ja-JP" altLang="en-US" sz="1000" b="1" dirty="0">
                  <a:solidFill>
                    <a:schemeClr val="bg1"/>
                  </a:solidFill>
                  <a:latin typeface="メイリオ" panose="020B0604030504040204" pitchFamily="50" charset="-128"/>
                  <a:ea typeface="メイリオ" panose="020B0604030504040204" pitchFamily="50" charset="-128"/>
                </a:rPr>
                <a:t>⑦</a:t>
              </a:r>
            </a:p>
          </p:txBody>
        </p:sp>
        <p:sp>
          <p:nvSpPr>
            <p:cNvPr id="35" name="object 2">
              <a:extLst>
                <a:ext uri="{FF2B5EF4-FFF2-40B4-BE49-F238E27FC236}">
                  <a16:creationId xmlns:a16="http://schemas.microsoft.com/office/drawing/2014/main" id="{F9FFB09D-411D-8F9C-93A6-F8E1C489A9F6}"/>
                </a:ext>
              </a:extLst>
            </p:cNvPr>
            <p:cNvSpPr txBox="1">
              <a:spLocks/>
            </p:cNvSpPr>
            <p:nvPr/>
          </p:nvSpPr>
          <p:spPr>
            <a:xfrm>
              <a:off x="6285597" y="5098299"/>
              <a:ext cx="162178" cy="126539"/>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2700">
                <a:lnSpc>
                  <a:spcPct val="100000"/>
                </a:lnSpc>
                <a:spcBef>
                  <a:spcPts val="100"/>
                </a:spcBef>
              </a:pPr>
              <a:r>
                <a:rPr lang="ja-JP" altLang="en-US" sz="1000" b="1" dirty="0">
                  <a:solidFill>
                    <a:schemeClr val="bg1"/>
                  </a:solidFill>
                  <a:latin typeface="メイリオ" panose="020B0604030504040204" pitchFamily="50" charset="-128"/>
                  <a:ea typeface="メイリオ" panose="020B0604030504040204" pitchFamily="50" charset="-128"/>
                </a:rPr>
                <a:t>⑧</a:t>
              </a:r>
            </a:p>
          </p:txBody>
        </p:sp>
        <p:sp>
          <p:nvSpPr>
            <p:cNvPr id="36" name="object 2">
              <a:extLst>
                <a:ext uri="{FF2B5EF4-FFF2-40B4-BE49-F238E27FC236}">
                  <a16:creationId xmlns:a16="http://schemas.microsoft.com/office/drawing/2014/main" id="{126F0C52-5993-9115-0439-862D38149653}"/>
                </a:ext>
              </a:extLst>
            </p:cNvPr>
            <p:cNvSpPr txBox="1">
              <a:spLocks/>
            </p:cNvSpPr>
            <p:nvPr/>
          </p:nvSpPr>
          <p:spPr>
            <a:xfrm>
              <a:off x="7071627" y="5089747"/>
              <a:ext cx="162178" cy="126539"/>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2700">
                <a:lnSpc>
                  <a:spcPct val="100000"/>
                </a:lnSpc>
                <a:spcBef>
                  <a:spcPts val="100"/>
                </a:spcBef>
              </a:pPr>
              <a:r>
                <a:rPr lang="ja-JP" altLang="en-US" sz="1000" b="1" dirty="0">
                  <a:solidFill>
                    <a:schemeClr val="bg1"/>
                  </a:solidFill>
                  <a:latin typeface="メイリオ" panose="020B0604030504040204" pitchFamily="50" charset="-128"/>
                  <a:ea typeface="メイリオ" panose="020B0604030504040204" pitchFamily="50" charset="-128"/>
                </a:rPr>
                <a:t>⑨</a:t>
              </a:r>
            </a:p>
          </p:txBody>
        </p:sp>
        <p:sp>
          <p:nvSpPr>
            <p:cNvPr id="37" name="矢印: 五方向 36">
              <a:extLst>
                <a:ext uri="{FF2B5EF4-FFF2-40B4-BE49-F238E27FC236}">
                  <a16:creationId xmlns:a16="http://schemas.microsoft.com/office/drawing/2014/main" id="{3802320A-8CF3-0415-A949-457B9575DE2E}"/>
                </a:ext>
              </a:extLst>
            </p:cNvPr>
            <p:cNvSpPr/>
            <p:nvPr/>
          </p:nvSpPr>
          <p:spPr>
            <a:xfrm>
              <a:off x="3791957" y="6024279"/>
              <a:ext cx="3800020" cy="187043"/>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700" b="1" dirty="0">
                  <a:solidFill>
                    <a:schemeClr val="bg1"/>
                  </a:solidFill>
                  <a:latin typeface="メイリオ" panose="020B0604030504040204" pitchFamily="50" charset="-128"/>
                  <a:ea typeface="メイリオ" panose="020B0604030504040204" pitchFamily="50" charset="-128"/>
                </a:rPr>
                <a:t>※</a:t>
              </a:r>
              <a:r>
                <a:rPr kumimoji="1" lang="ja-JP" altLang="en-US" sz="700" b="1" dirty="0">
                  <a:solidFill>
                    <a:schemeClr val="bg1"/>
                  </a:solidFill>
                  <a:latin typeface="メイリオ" panose="020B0604030504040204" pitchFamily="50" charset="-128"/>
                  <a:ea typeface="メイリオ" panose="020B0604030504040204" pitchFamily="50" charset="-128"/>
                </a:rPr>
                <a:t>貴社対応パート</a:t>
              </a:r>
            </a:p>
          </p:txBody>
        </p:sp>
      </p:grpSp>
      <p:sp>
        <p:nvSpPr>
          <p:cNvPr id="112" name="テキスト ボックス 111">
            <a:extLst>
              <a:ext uri="{FF2B5EF4-FFF2-40B4-BE49-F238E27FC236}">
                <a16:creationId xmlns:a16="http://schemas.microsoft.com/office/drawing/2014/main" id="{FF25468A-6C92-70D3-9C73-F07FBD3DE6D5}"/>
              </a:ext>
            </a:extLst>
          </p:cNvPr>
          <p:cNvSpPr txBox="1"/>
          <p:nvPr/>
        </p:nvSpPr>
        <p:spPr>
          <a:xfrm>
            <a:off x="7898236" y="4153444"/>
            <a:ext cx="1518364" cy="215444"/>
          </a:xfrm>
          <a:prstGeom prst="rect">
            <a:avLst/>
          </a:prstGeom>
          <a:noFill/>
        </p:spPr>
        <p:txBody>
          <a:bodyPr wrap="none" rtlCol="0">
            <a:spAutoFit/>
          </a:bodyPr>
          <a:lstStyle/>
          <a:p>
            <a:r>
              <a:rPr kumimoji="1" lang="ja-JP" altLang="en-US" sz="800" dirty="0">
                <a:solidFill>
                  <a:schemeClr val="accent2"/>
                </a:solidFill>
                <a:latin typeface="メイリオ" panose="020B0604030504040204" pitchFamily="50" charset="-128"/>
                <a:ea typeface="メイリオ" panose="020B0604030504040204" pitchFamily="50" charset="-128"/>
              </a:rPr>
              <a:t>貴社にて対応をお願いします</a:t>
            </a:r>
          </a:p>
        </p:txBody>
      </p:sp>
      <p:pic>
        <p:nvPicPr>
          <p:cNvPr id="111" name="図 110" descr="図形&#10;&#10;中程度の精度で自動的に生成された説明">
            <a:extLst>
              <a:ext uri="{FF2B5EF4-FFF2-40B4-BE49-F238E27FC236}">
                <a16:creationId xmlns:a16="http://schemas.microsoft.com/office/drawing/2014/main" id="{EF15E40F-146D-CCA6-9912-AD1C22F52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1281" y="4119065"/>
            <a:ext cx="1120970" cy="310688"/>
          </a:xfrm>
          <a:prstGeom prst="rect">
            <a:avLst/>
          </a:prstGeom>
        </p:spPr>
      </p:pic>
      <p:sp>
        <p:nvSpPr>
          <p:cNvPr id="38" name="矢印: 五方向 37">
            <a:extLst>
              <a:ext uri="{FF2B5EF4-FFF2-40B4-BE49-F238E27FC236}">
                <a16:creationId xmlns:a16="http://schemas.microsoft.com/office/drawing/2014/main" id="{FB14BD4A-5391-9B67-7A9C-E56F9BC13D53}"/>
              </a:ext>
            </a:extLst>
          </p:cNvPr>
          <p:cNvSpPr/>
          <p:nvPr/>
        </p:nvSpPr>
        <p:spPr>
          <a:xfrm>
            <a:off x="7711512" y="3776828"/>
            <a:ext cx="1721280" cy="209791"/>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17375E"/>
                </a:solidFill>
                <a:latin typeface="メイリオ" panose="020B0604030504040204" pitchFamily="50" charset="-128"/>
                <a:ea typeface="メイリオ" panose="020B0604030504040204" pitchFamily="50" charset="-128"/>
              </a:rPr>
              <a:t>※</a:t>
            </a:r>
            <a:r>
              <a:rPr kumimoji="1" lang="ja-JP" altLang="en-US" sz="900" b="1" dirty="0">
                <a:solidFill>
                  <a:srgbClr val="17375E"/>
                </a:solidFill>
                <a:latin typeface="メイリオ" panose="020B0604030504040204" pitchFamily="50" charset="-128"/>
                <a:ea typeface="メイリオ" panose="020B0604030504040204" pitchFamily="50" charset="-128"/>
              </a:rPr>
              <a:t>貴社対応パート</a:t>
            </a:r>
          </a:p>
        </p:txBody>
      </p:sp>
    </p:spTree>
    <p:extLst>
      <p:ext uri="{BB962C8B-B14F-4D97-AF65-F5344CB8AC3E}">
        <p14:creationId xmlns:p14="http://schemas.microsoft.com/office/powerpoint/2010/main" val="3629753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D3CCFA6-9A77-F8F7-DE24-81ED41C0EE57}"/>
              </a:ext>
            </a:extLst>
          </p:cNvPr>
          <p:cNvSpPr/>
          <p:nvPr/>
        </p:nvSpPr>
        <p:spPr>
          <a:xfrm>
            <a:off x="0" y="-4981"/>
            <a:ext cx="12192000" cy="439153"/>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D433F09C-20A8-2927-B796-C5E8DE989D50}"/>
              </a:ext>
            </a:extLst>
          </p:cNvPr>
          <p:cNvSpPr/>
          <p:nvPr/>
        </p:nvSpPr>
        <p:spPr>
          <a:xfrm>
            <a:off x="0" y="6677526"/>
            <a:ext cx="12192000" cy="180474"/>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E8BE66AF-21F6-B925-5353-41C9B7823D91}"/>
              </a:ext>
            </a:extLst>
          </p:cNvPr>
          <p:cNvSpPr txBox="1"/>
          <p:nvPr/>
        </p:nvSpPr>
        <p:spPr>
          <a:xfrm>
            <a:off x="1" y="78665"/>
            <a:ext cx="12191998" cy="307777"/>
          </a:xfrm>
          <a:prstGeom prst="rect">
            <a:avLst/>
          </a:prstGeom>
          <a:noFill/>
        </p:spPr>
        <p:txBody>
          <a:bodyPr wrap="square" rtlCol="0">
            <a:spAutoFit/>
          </a:bodyPr>
          <a:lstStyle/>
          <a:p>
            <a:pPr algn="ctr"/>
            <a:r>
              <a:rPr lang="en-US" altLang="ja-JP" sz="1400" b="1" dirty="0">
                <a:solidFill>
                  <a:schemeClr val="bg1"/>
                </a:solidFill>
                <a:latin typeface="メイリオ" panose="020B0604030504040204" pitchFamily="50" charset="-128"/>
                <a:ea typeface="メイリオ" panose="020B0604030504040204" pitchFamily="50" charset="-128"/>
              </a:rPr>
              <a:t>03.</a:t>
            </a:r>
            <a:r>
              <a:rPr lang="ja-JP" altLang="en-US" sz="1400" b="1" dirty="0">
                <a:solidFill>
                  <a:schemeClr val="bg1"/>
                </a:solidFill>
                <a:latin typeface="メイリオ" panose="020B0604030504040204" pitchFamily="50" charset="-128"/>
                <a:ea typeface="メイリオ" panose="020B0604030504040204" pitchFamily="50" charset="-128"/>
              </a:rPr>
              <a:t>他社との比較</a:t>
            </a:r>
          </a:p>
        </p:txBody>
      </p:sp>
      <p:sp>
        <p:nvSpPr>
          <p:cNvPr id="14" name="テキスト ボックス 13">
            <a:extLst>
              <a:ext uri="{FF2B5EF4-FFF2-40B4-BE49-F238E27FC236}">
                <a16:creationId xmlns:a16="http://schemas.microsoft.com/office/drawing/2014/main" id="{916984B6-355D-2165-3328-D35551A43A76}"/>
              </a:ext>
            </a:extLst>
          </p:cNvPr>
          <p:cNvSpPr txBox="1"/>
          <p:nvPr/>
        </p:nvSpPr>
        <p:spPr>
          <a:xfrm>
            <a:off x="7352577" y="2413407"/>
            <a:ext cx="2461979" cy="249862"/>
          </a:xfrm>
          <a:prstGeom prst="rect">
            <a:avLst/>
          </a:prstGeom>
          <a:noFill/>
        </p:spPr>
        <p:txBody>
          <a:bodyPr wrap="square" rtlCol="0">
            <a:noAutofit/>
          </a:bodyPr>
          <a:lstStyle/>
          <a:p>
            <a:pPr>
              <a:spcAft>
                <a:spcPts val="554"/>
              </a:spcAft>
            </a:pPr>
            <a:r>
              <a:rPr kumimoji="1" lang="en-US" altLang="ja-JP" sz="1200" b="1" dirty="0">
                <a:solidFill>
                  <a:srgbClr val="C00000"/>
                </a:solidFill>
                <a:latin typeface="メイリオ" panose="020B0604030504040204" pitchFamily="50" charset="-128"/>
                <a:ea typeface="メイリオ" panose="020B0604030504040204" pitchFamily="50" charset="-128"/>
              </a:rPr>
              <a:t>【</a:t>
            </a:r>
            <a:r>
              <a:rPr kumimoji="1" lang="ja-JP" altLang="en-US" sz="1200" b="1" dirty="0">
                <a:solidFill>
                  <a:srgbClr val="C00000"/>
                </a:solidFill>
                <a:latin typeface="メイリオ" panose="020B0604030504040204" pitchFamily="50" charset="-128"/>
                <a:ea typeface="メイリオ" panose="020B0604030504040204" pitchFamily="50" charset="-128"/>
              </a:rPr>
              <a:t>初期費用</a:t>
            </a:r>
            <a:r>
              <a:rPr kumimoji="1" lang="en-US" altLang="ja-JP" sz="1200" b="1" dirty="0">
                <a:solidFill>
                  <a:srgbClr val="C00000"/>
                </a:solidFill>
                <a:latin typeface="メイリオ" panose="020B0604030504040204" pitchFamily="50" charset="-128"/>
                <a:ea typeface="メイリオ" panose="020B0604030504040204" pitchFamily="50" charset="-128"/>
              </a:rPr>
              <a:t>】</a:t>
            </a:r>
            <a:r>
              <a:rPr kumimoji="1" lang="ja-JP" altLang="en-US" sz="1200" b="1" dirty="0">
                <a:solidFill>
                  <a:srgbClr val="C00000"/>
                </a:solidFill>
                <a:latin typeface="メイリオ" panose="020B0604030504040204" pitchFamily="50" charset="-128"/>
                <a:ea typeface="メイリオ" panose="020B0604030504040204" pitchFamily="50" charset="-128"/>
              </a:rPr>
              <a:t>無料！</a:t>
            </a:r>
            <a:endParaRPr kumimoji="1" lang="en-US" altLang="ja-JP" sz="1200" b="1" dirty="0">
              <a:solidFill>
                <a:srgbClr val="C00000"/>
              </a:solidFill>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F3346483-183B-9C23-EB81-758D9BD7F2F5}"/>
              </a:ext>
            </a:extLst>
          </p:cNvPr>
          <p:cNvSpPr txBox="1"/>
          <p:nvPr/>
        </p:nvSpPr>
        <p:spPr>
          <a:xfrm>
            <a:off x="7352577" y="2607688"/>
            <a:ext cx="4071904" cy="367469"/>
          </a:xfrm>
          <a:prstGeom prst="rect">
            <a:avLst/>
          </a:prstGeom>
          <a:noFill/>
        </p:spPr>
        <p:txBody>
          <a:bodyPr wrap="square" rtlCol="0">
            <a:noAutofit/>
          </a:bodyPr>
          <a:lstStyle/>
          <a:p>
            <a:pPr>
              <a:lnSpc>
                <a:spcPct val="150000"/>
              </a:lnSpc>
            </a:pPr>
            <a:r>
              <a:rPr lang="ja-JP" altLang="en-US" sz="800" dirty="0">
                <a:latin typeface="メイリオ" panose="020B0604030504040204" pitchFamily="50" charset="-128"/>
                <a:ea typeface="メイリオ" panose="020B0604030504040204" pitchFamily="50" charset="-128"/>
              </a:rPr>
              <a:t>初期費用は一切いただきません。「まずは試したい」「スタート予算を抑えたい」という企業様にもご利用いただきやすい設定となっております。</a:t>
            </a:r>
          </a:p>
        </p:txBody>
      </p:sp>
      <p:sp>
        <p:nvSpPr>
          <p:cNvPr id="16" name="テキスト ボックス 15">
            <a:extLst>
              <a:ext uri="{FF2B5EF4-FFF2-40B4-BE49-F238E27FC236}">
                <a16:creationId xmlns:a16="http://schemas.microsoft.com/office/drawing/2014/main" id="{C7C13724-2403-EF1B-A603-B57D8C122080}"/>
              </a:ext>
            </a:extLst>
          </p:cNvPr>
          <p:cNvSpPr txBox="1"/>
          <p:nvPr/>
        </p:nvSpPr>
        <p:spPr>
          <a:xfrm>
            <a:off x="7352577" y="3219136"/>
            <a:ext cx="3022018" cy="249862"/>
          </a:xfrm>
          <a:prstGeom prst="rect">
            <a:avLst/>
          </a:prstGeom>
          <a:noFill/>
        </p:spPr>
        <p:txBody>
          <a:bodyPr wrap="square" rtlCol="0">
            <a:noAutofit/>
          </a:bodyPr>
          <a:lstStyle/>
          <a:p>
            <a:pPr>
              <a:spcAft>
                <a:spcPts val="554"/>
              </a:spcAft>
            </a:pPr>
            <a:r>
              <a:rPr kumimoji="1" lang="en-US" altLang="ja-JP" sz="1200" b="1" dirty="0">
                <a:solidFill>
                  <a:srgbClr val="C00000"/>
                </a:solidFill>
                <a:latin typeface="メイリオ" panose="020B0604030504040204" pitchFamily="50" charset="-128"/>
                <a:ea typeface="メイリオ" panose="020B0604030504040204" pitchFamily="50" charset="-128"/>
              </a:rPr>
              <a:t>【</a:t>
            </a:r>
            <a:r>
              <a:rPr kumimoji="1" lang="ja-JP" altLang="en-US" sz="1200" b="1" dirty="0">
                <a:solidFill>
                  <a:srgbClr val="C00000"/>
                </a:solidFill>
                <a:latin typeface="メイリオ" panose="020B0604030504040204" pitchFamily="50" charset="-128"/>
                <a:ea typeface="メイリオ" panose="020B0604030504040204" pitchFamily="50" charset="-128"/>
              </a:rPr>
              <a:t>月額費用</a:t>
            </a:r>
            <a:r>
              <a:rPr kumimoji="1" lang="en-US" altLang="ja-JP" sz="1200" b="1" dirty="0">
                <a:solidFill>
                  <a:srgbClr val="C00000"/>
                </a:solidFill>
                <a:latin typeface="メイリオ" panose="020B0604030504040204" pitchFamily="50" charset="-128"/>
                <a:ea typeface="メイリオ" panose="020B0604030504040204" pitchFamily="50" charset="-128"/>
              </a:rPr>
              <a:t>】</a:t>
            </a:r>
            <a:r>
              <a:rPr lang="en-US" altLang="ja-JP" sz="1200" b="1" dirty="0">
                <a:solidFill>
                  <a:srgbClr val="C00000"/>
                </a:solidFill>
                <a:latin typeface="メイリオ" panose="020B0604030504040204" pitchFamily="50" charset="-128"/>
                <a:ea typeface="メイリオ" panose="020B0604030504040204" pitchFamily="50" charset="-128"/>
              </a:rPr>
              <a:t>77</a:t>
            </a:r>
            <a:r>
              <a:rPr kumimoji="1" lang="en-US" altLang="ja-JP" sz="1200" b="1" dirty="0">
                <a:solidFill>
                  <a:srgbClr val="C00000"/>
                </a:solidFill>
                <a:latin typeface="メイリオ" panose="020B0604030504040204" pitchFamily="50" charset="-128"/>
                <a:ea typeface="メイリオ" panose="020B0604030504040204" pitchFamily="50" charset="-128"/>
              </a:rPr>
              <a:t>,000</a:t>
            </a:r>
            <a:r>
              <a:rPr kumimoji="1" lang="ja-JP" altLang="en-US" sz="1200" b="1" dirty="0">
                <a:solidFill>
                  <a:srgbClr val="C00000"/>
                </a:solidFill>
                <a:latin typeface="メイリオ" panose="020B0604030504040204" pitchFamily="50" charset="-128"/>
                <a:ea typeface="メイリオ" panose="020B0604030504040204" pitchFamily="50" charset="-128"/>
              </a:rPr>
              <a:t>円～（税込）</a:t>
            </a:r>
            <a:endParaRPr kumimoji="1" lang="en-US" altLang="ja-JP" sz="1200" b="1" dirty="0">
              <a:solidFill>
                <a:srgbClr val="C00000"/>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08603682-D5FB-1DAD-92C5-D73F186B7F65}"/>
              </a:ext>
            </a:extLst>
          </p:cNvPr>
          <p:cNvSpPr txBox="1"/>
          <p:nvPr/>
        </p:nvSpPr>
        <p:spPr>
          <a:xfrm>
            <a:off x="7352577" y="3413417"/>
            <a:ext cx="4071904" cy="232853"/>
          </a:xfrm>
          <a:prstGeom prst="rect">
            <a:avLst/>
          </a:prstGeom>
          <a:noFill/>
        </p:spPr>
        <p:txBody>
          <a:bodyPr wrap="square" rtlCol="0">
            <a:noAutofit/>
          </a:bodyPr>
          <a:lstStyle/>
          <a:p>
            <a:pPr>
              <a:lnSpc>
                <a:spcPct val="150000"/>
              </a:lnSpc>
            </a:pPr>
            <a:r>
              <a:rPr lang="ja-JP" altLang="en-US" sz="800" dirty="0">
                <a:latin typeface="メイリオ" panose="020B0604030504040204" pitchFamily="50" charset="-128"/>
                <a:ea typeface="メイリオ" panose="020B0604030504040204" pitchFamily="50" charset="-128"/>
              </a:rPr>
              <a:t>ランニングコストを抑えることで、無駄なコストを削減できる設定となっております。</a:t>
            </a:r>
            <a:endParaRPr lang="en-US" altLang="ja-JP" sz="800"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FBA42AA7-31FB-8865-6DB6-B49D9CAD0854}"/>
              </a:ext>
            </a:extLst>
          </p:cNvPr>
          <p:cNvSpPr txBox="1"/>
          <p:nvPr/>
        </p:nvSpPr>
        <p:spPr>
          <a:xfrm>
            <a:off x="7352577" y="3865920"/>
            <a:ext cx="3586040" cy="249862"/>
          </a:xfrm>
          <a:prstGeom prst="rect">
            <a:avLst/>
          </a:prstGeom>
          <a:noFill/>
        </p:spPr>
        <p:txBody>
          <a:bodyPr wrap="square" rtlCol="0">
            <a:noAutofit/>
          </a:bodyPr>
          <a:lstStyle/>
          <a:p>
            <a:pPr>
              <a:spcAft>
                <a:spcPts val="554"/>
              </a:spcAft>
            </a:pPr>
            <a:r>
              <a:rPr kumimoji="1" lang="en-US" altLang="ja-JP" sz="1200" b="1" dirty="0">
                <a:solidFill>
                  <a:srgbClr val="C00000"/>
                </a:solidFill>
                <a:latin typeface="メイリオ" panose="020B0604030504040204" pitchFamily="50" charset="-128"/>
                <a:ea typeface="メイリオ" panose="020B0604030504040204" pitchFamily="50" charset="-128"/>
              </a:rPr>
              <a:t>【</a:t>
            </a:r>
            <a:r>
              <a:rPr kumimoji="1" lang="ja-JP" altLang="en-US" sz="1200" b="1" dirty="0">
                <a:solidFill>
                  <a:srgbClr val="C00000"/>
                </a:solidFill>
                <a:latin typeface="メイリオ" panose="020B0604030504040204" pitchFamily="50" charset="-128"/>
                <a:ea typeface="メイリオ" panose="020B0604030504040204" pitchFamily="50" charset="-128"/>
              </a:rPr>
              <a:t>成功報酬</a:t>
            </a:r>
            <a:r>
              <a:rPr kumimoji="1" lang="en-US" altLang="ja-JP" sz="1200" b="1" dirty="0">
                <a:solidFill>
                  <a:srgbClr val="C00000"/>
                </a:solidFill>
                <a:latin typeface="メイリオ" panose="020B0604030504040204" pitchFamily="50" charset="-128"/>
                <a:ea typeface="メイリオ" panose="020B0604030504040204" pitchFamily="50" charset="-128"/>
              </a:rPr>
              <a:t>】</a:t>
            </a:r>
            <a:r>
              <a:rPr kumimoji="1" lang="ja-JP" altLang="en-US" sz="1200" b="1" dirty="0">
                <a:solidFill>
                  <a:srgbClr val="C00000"/>
                </a:solidFill>
                <a:latin typeface="メイリオ" panose="020B0604030504040204" pitchFamily="50" charset="-128"/>
                <a:ea typeface="メイリオ" panose="020B0604030504040204" pitchFamily="50" charset="-128"/>
              </a:rPr>
              <a:t>正社員</a:t>
            </a:r>
            <a:r>
              <a:rPr kumimoji="1" lang="en-US" altLang="ja-JP" sz="1200" b="1" dirty="0">
                <a:solidFill>
                  <a:srgbClr val="C00000"/>
                </a:solidFill>
                <a:latin typeface="メイリオ" panose="020B0604030504040204" pitchFamily="50" charset="-128"/>
                <a:ea typeface="メイリオ" panose="020B0604030504040204" pitchFamily="50" charset="-128"/>
              </a:rPr>
              <a:t>1</a:t>
            </a:r>
            <a:r>
              <a:rPr kumimoji="1" lang="ja-JP" altLang="en-US" sz="1200" b="1" dirty="0">
                <a:solidFill>
                  <a:srgbClr val="C00000"/>
                </a:solidFill>
                <a:latin typeface="メイリオ" panose="020B0604030504040204" pitchFamily="50" charset="-128"/>
                <a:ea typeface="メイリオ" panose="020B0604030504040204" pitchFamily="50" charset="-128"/>
              </a:rPr>
              <a:t>名 </a:t>
            </a:r>
            <a:r>
              <a:rPr kumimoji="1" lang="en-US" altLang="ja-JP" sz="1200" b="1" dirty="0">
                <a:solidFill>
                  <a:srgbClr val="C00000"/>
                </a:solidFill>
                <a:latin typeface="メイリオ" panose="020B0604030504040204" pitchFamily="50" charset="-128"/>
                <a:ea typeface="メイリオ" panose="020B0604030504040204" pitchFamily="50" charset="-128"/>
              </a:rPr>
              <a:t>110,000</a:t>
            </a:r>
            <a:r>
              <a:rPr kumimoji="1" lang="ja-JP" altLang="en-US" sz="1200" b="1" dirty="0">
                <a:solidFill>
                  <a:srgbClr val="C00000"/>
                </a:solidFill>
                <a:latin typeface="メイリオ" panose="020B0604030504040204" pitchFamily="50" charset="-128"/>
                <a:ea typeface="メイリオ" panose="020B0604030504040204" pitchFamily="50" charset="-128"/>
              </a:rPr>
              <a:t>円～</a:t>
            </a:r>
            <a:endParaRPr kumimoji="1" lang="en-US" altLang="ja-JP" sz="1200" b="1" dirty="0">
              <a:solidFill>
                <a:srgbClr val="C00000"/>
              </a:solidFill>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19941C54-9333-747A-5D16-0074EBF79AAA}"/>
              </a:ext>
            </a:extLst>
          </p:cNvPr>
          <p:cNvSpPr txBox="1"/>
          <p:nvPr/>
        </p:nvSpPr>
        <p:spPr>
          <a:xfrm>
            <a:off x="7352577" y="4060201"/>
            <a:ext cx="4071904" cy="367469"/>
          </a:xfrm>
          <a:prstGeom prst="rect">
            <a:avLst/>
          </a:prstGeom>
          <a:noFill/>
        </p:spPr>
        <p:txBody>
          <a:bodyPr wrap="square" rtlCol="0">
            <a:noAutofit/>
          </a:bodyPr>
          <a:lstStyle/>
          <a:p>
            <a:pPr>
              <a:lnSpc>
                <a:spcPct val="150000"/>
              </a:lnSpc>
            </a:pPr>
            <a:r>
              <a:rPr lang="ja-JP" altLang="en-US" sz="800" dirty="0">
                <a:latin typeface="メイリオ" panose="020B0604030504040204" pitchFamily="50" charset="-128"/>
                <a:ea typeface="メイリオ" panose="020B0604030504040204" pitchFamily="50" charset="-128"/>
              </a:rPr>
              <a:t>多くの採用代行社・人材派遣会社の利用において高額となる成功報酬を最大限リーズナブルに設定。複数名の採用にも対応できる業界最安価格で設定しております。</a:t>
            </a:r>
          </a:p>
        </p:txBody>
      </p:sp>
      <p:sp>
        <p:nvSpPr>
          <p:cNvPr id="20" name="テキスト ボックス 19">
            <a:extLst>
              <a:ext uri="{FF2B5EF4-FFF2-40B4-BE49-F238E27FC236}">
                <a16:creationId xmlns:a16="http://schemas.microsoft.com/office/drawing/2014/main" id="{E86896A2-C4F0-8A1B-F40C-7D2216BEB5C0}"/>
              </a:ext>
            </a:extLst>
          </p:cNvPr>
          <p:cNvSpPr txBox="1"/>
          <p:nvPr/>
        </p:nvSpPr>
        <p:spPr>
          <a:xfrm>
            <a:off x="7352577" y="4625817"/>
            <a:ext cx="4071904" cy="249862"/>
          </a:xfrm>
          <a:prstGeom prst="rect">
            <a:avLst/>
          </a:prstGeom>
          <a:noFill/>
        </p:spPr>
        <p:txBody>
          <a:bodyPr wrap="square" rtlCol="0">
            <a:noAutofit/>
          </a:bodyPr>
          <a:lstStyle/>
          <a:p>
            <a:pPr>
              <a:spcAft>
                <a:spcPts val="554"/>
              </a:spcAft>
            </a:pPr>
            <a:r>
              <a:rPr kumimoji="1" lang="en-US" altLang="ja-JP" sz="1200" b="1" dirty="0">
                <a:solidFill>
                  <a:srgbClr val="C00000"/>
                </a:solidFill>
                <a:latin typeface="メイリオ" panose="020B0604030504040204" pitchFamily="50" charset="-128"/>
                <a:ea typeface="メイリオ" panose="020B0604030504040204" pitchFamily="50" charset="-128"/>
              </a:rPr>
              <a:t>【</a:t>
            </a:r>
            <a:r>
              <a:rPr kumimoji="1" lang="ja-JP" altLang="en-US" sz="1200" b="1" dirty="0">
                <a:solidFill>
                  <a:srgbClr val="C00000"/>
                </a:solidFill>
                <a:latin typeface="メイリオ" panose="020B0604030504040204" pitchFamily="50" charset="-128"/>
                <a:ea typeface="メイリオ" panose="020B0604030504040204" pitchFamily="50" charset="-128"/>
              </a:rPr>
              <a:t>サポート体制</a:t>
            </a:r>
            <a:r>
              <a:rPr kumimoji="1" lang="en-US" altLang="ja-JP" sz="1200" b="1" dirty="0">
                <a:solidFill>
                  <a:srgbClr val="C00000"/>
                </a:solidFill>
                <a:latin typeface="メイリオ" panose="020B0604030504040204" pitchFamily="50" charset="-128"/>
                <a:ea typeface="メイリオ" panose="020B0604030504040204" pitchFamily="50" charset="-128"/>
              </a:rPr>
              <a:t>】365</a:t>
            </a:r>
            <a:r>
              <a:rPr kumimoji="1" lang="ja-JP" altLang="en-US" sz="1200" b="1" dirty="0">
                <a:solidFill>
                  <a:srgbClr val="C00000"/>
                </a:solidFill>
                <a:latin typeface="メイリオ" panose="020B0604030504040204" pitchFamily="50" charset="-128"/>
                <a:ea typeface="メイリオ" panose="020B0604030504040204" pitchFamily="50" charset="-128"/>
              </a:rPr>
              <a:t>日対応</a:t>
            </a:r>
            <a:endParaRPr kumimoji="1" lang="en-US" altLang="ja-JP" sz="1200" b="1" dirty="0">
              <a:solidFill>
                <a:srgbClr val="C00000"/>
              </a:solidFill>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A779E638-ABDE-792A-1DA8-0245E20ADB32}"/>
              </a:ext>
            </a:extLst>
          </p:cNvPr>
          <p:cNvSpPr txBox="1"/>
          <p:nvPr/>
        </p:nvSpPr>
        <p:spPr>
          <a:xfrm>
            <a:off x="7352577" y="4820098"/>
            <a:ext cx="4071904" cy="367469"/>
          </a:xfrm>
          <a:prstGeom prst="rect">
            <a:avLst/>
          </a:prstGeom>
          <a:noFill/>
        </p:spPr>
        <p:txBody>
          <a:bodyPr wrap="square" rtlCol="0">
            <a:noAutofit/>
          </a:bodyPr>
          <a:lstStyle/>
          <a:p>
            <a:pPr>
              <a:lnSpc>
                <a:spcPct val="150000"/>
              </a:lnSpc>
            </a:pPr>
            <a:r>
              <a:rPr lang="ja-JP" altLang="en-US" sz="800" dirty="0">
                <a:latin typeface="メイリオ" panose="020B0604030504040204" pitchFamily="50" charset="-128"/>
                <a:ea typeface="メイリオ" panose="020B0604030504040204" pitchFamily="50" charset="-128"/>
              </a:rPr>
              <a:t>サービス業を含めた多くの業種の企業様にご利用いただいており、平日・土日ともに対応いたします。</a:t>
            </a:r>
          </a:p>
        </p:txBody>
      </p:sp>
      <p:sp>
        <p:nvSpPr>
          <p:cNvPr id="22" name="テキスト ボックス 21">
            <a:extLst>
              <a:ext uri="{FF2B5EF4-FFF2-40B4-BE49-F238E27FC236}">
                <a16:creationId xmlns:a16="http://schemas.microsoft.com/office/drawing/2014/main" id="{D365148A-2CA7-2E77-6B08-CB031DF83E15}"/>
              </a:ext>
            </a:extLst>
          </p:cNvPr>
          <p:cNvSpPr txBox="1"/>
          <p:nvPr/>
        </p:nvSpPr>
        <p:spPr>
          <a:xfrm>
            <a:off x="7352577" y="5365252"/>
            <a:ext cx="4071904" cy="249862"/>
          </a:xfrm>
          <a:prstGeom prst="rect">
            <a:avLst/>
          </a:prstGeom>
          <a:noFill/>
        </p:spPr>
        <p:txBody>
          <a:bodyPr wrap="square" rtlCol="0">
            <a:noAutofit/>
          </a:bodyPr>
          <a:lstStyle/>
          <a:p>
            <a:pPr>
              <a:spcAft>
                <a:spcPts val="554"/>
              </a:spcAft>
            </a:pPr>
            <a:r>
              <a:rPr kumimoji="1" lang="en-US" altLang="ja-JP" sz="1200" b="1" dirty="0">
                <a:solidFill>
                  <a:srgbClr val="C00000"/>
                </a:solidFill>
                <a:latin typeface="メイリオ" panose="020B0604030504040204" pitchFamily="50" charset="-128"/>
                <a:ea typeface="メイリオ" panose="020B0604030504040204" pitchFamily="50" charset="-128"/>
              </a:rPr>
              <a:t>【</a:t>
            </a:r>
            <a:r>
              <a:rPr kumimoji="1" lang="ja-JP" altLang="en-US" sz="1200" b="1" dirty="0">
                <a:solidFill>
                  <a:srgbClr val="C00000"/>
                </a:solidFill>
                <a:latin typeface="メイリオ" panose="020B0604030504040204" pitchFamily="50" charset="-128"/>
                <a:ea typeface="メイリオ" panose="020B0604030504040204" pitchFamily="50" charset="-128"/>
              </a:rPr>
              <a:t>ヒアリング・</a:t>
            </a:r>
            <a:r>
              <a:rPr lang="ja-JP" altLang="en-US" sz="1200" b="1" dirty="0">
                <a:solidFill>
                  <a:srgbClr val="C00000"/>
                </a:solidFill>
                <a:latin typeface="メイリオ" panose="020B0604030504040204" pitchFamily="50" charset="-128"/>
                <a:ea typeface="メイリオ" panose="020B0604030504040204" pitchFamily="50" charset="-128"/>
              </a:rPr>
              <a:t>取材</a:t>
            </a:r>
            <a:r>
              <a:rPr kumimoji="1" lang="en-US" altLang="ja-JP" sz="1200" b="1" dirty="0">
                <a:solidFill>
                  <a:srgbClr val="C00000"/>
                </a:solidFill>
                <a:latin typeface="メイリオ" panose="020B0604030504040204" pitchFamily="50" charset="-128"/>
                <a:ea typeface="メイリオ" panose="020B0604030504040204" pitchFamily="50" charset="-128"/>
              </a:rPr>
              <a:t>】</a:t>
            </a:r>
            <a:r>
              <a:rPr kumimoji="1" lang="ja-JP" altLang="en-US" sz="1200" b="1" dirty="0">
                <a:solidFill>
                  <a:srgbClr val="C00000"/>
                </a:solidFill>
                <a:latin typeface="メイリオ" panose="020B0604030504040204" pitchFamily="50" charset="-128"/>
                <a:ea typeface="メイリオ" panose="020B0604030504040204" pitchFamily="50" charset="-128"/>
              </a:rPr>
              <a:t>安心の現地訪問</a:t>
            </a:r>
            <a:endParaRPr kumimoji="1" lang="en-US" altLang="ja-JP" sz="1200" b="1" dirty="0">
              <a:solidFill>
                <a:srgbClr val="C00000"/>
              </a:solidFill>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42AF2B81-1603-53C9-0C73-31B9F0757490}"/>
              </a:ext>
            </a:extLst>
          </p:cNvPr>
          <p:cNvSpPr txBox="1"/>
          <p:nvPr/>
        </p:nvSpPr>
        <p:spPr>
          <a:xfrm>
            <a:off x="7352577" y="5559533"/>
            <a:ext cx="4071904" cy="367469"/>
          </a:xfrm>
          <a:prstGeom prst="rect">
            <a:avLst/>
          </a:prstGeom>
          <a:noFill/>
        </p:spPr>
        <p:txBody>
          <a:bodyPr wrap="square" rtlCol="0">
            <a:noAutofit/>
          </a:bodyPr>
          <a:lstStyle/>
          <a:p>
            <a:pPr>
              <a:lnSpc>
                <a:spcPct val="150000"/>
              </a:lnSpc>
            </a:pPr>
            <a:r>
              <a:rPr lang="ja-JP" altLang="en-US" sz="800" dirty="0">
                <a:latin typeface="メイリオ" panose="020B0604030504040204" pitchFamily="50" charset="-128"/>
                <a:ea typeface="メイリオ" panose="020B0604030504040204" pitchFamily="50" charset="-128"/>
              </a:rPr>
              <a:t>メールや電話では伝わりにくいご希望やニュアンスも、最適な形で求人テキストに反映することが可能です。関西圏以外では</a:t>
            </a:r>
            <a:r>
              <a:rPr lang="en-US" altLang="ja-JP" sz="800" dirty="0">
                <a:latin typeface="メイリオ" panose="020B0604030504040204" pitchFamily="50" charset="-128"/>
                <a:ea typeface="メイリオ" panose="020B0604030504040204" pitchFamily="50" charset="-128"/>
              </a:rPr>
              <a:t>Zoom</a:t>
            </a:r>
            <a:r>
              <a:rPr lang="ja-JP" altLang="en-US" sz="800" dirty="0">
                <a:latin typeface="メイリオ" panose="020B0604030504040204" pitchFamily="50" charset="-128"/>
                <a:ea typeface="メイリオ" panose="020B0604030504040204" pitchFamily="50" charset="-128"/>
              </a:rPr>
              <a:t>等の</a:t>
            </a:r>
            <a:r>
              <a:rPr lang="en-US" altLang="ja-JP" sz="800" dirty="0">
                <a:latin typeface="メイリオ" panose="020B0604030504040204" pitchFamily="50" charset="-128"/>
                <a:ea typeface="メイリオ" panose="020B0604030504040204" pitchFamily="50" charset="-128"/>
              </a:rPr>
              <a:t>WEB</a:t>
            </a:r>
            <a:r>
              <a:rPr lang="ja-JP" altLang="en-US" sz="800" dirty="0">
                <a:latin typeface="メイリオ" panose="020B0604030504040204" pitchFamily="50" charset="-128"/>
                <a:ea typeface="メイリオ" panose="020B0604030504040204" pitchFamily="50" charset="-128"/>
              </a:rPr>
              <a:t>ツールを使用します。</a:t>
            </a:r>
          </a:p>
        </p:txBody>
      </p:sp>
      <p:sp>
        <p:nvSpPr>
          <p:cNvPr id="26" name="テキスト ボックス 25">
            <a:extLst>
              <a:ext uri="{FF2B5EF4-FFF2-40B4-BE49-F238E27FC236}">
                <a16:creationId xmlns:a16="http://schemas.microsoft.com/office/drawing/2014/main" id="{EEFCF4E7-4312-69CE-4C2B-B0D9D1915755}"/>
              </a:ext>
            </a:extLst>
          </p:cNvPr>
          <p:cNvSpPr txBox="1"/>
          <p:nvPr/>
        </p:nvSpPr>
        <p:spPr>
          <a:xfrm>
            <a:off x="2314580" y="653822"/>
            <a:ext cx="7562839" cy="371330"/>
          </a:xfrm>
          <a:prstGeom prst="rect">
            <a:avLst/>
          </a:prstGeom>
          <a:noFill/>
        </p:spPr>
        <p:txBody>
          <a:bodyPr wrap="square" rtlCol="0">
            <a:noAutofit/>
          </a:bodyPr>
          <a:lstStyle/>
          <a:p>
            <a:pPr algn="ctr">
              <a:lnSpc>
                <a:spcPct val="150000"/>
              </a:lnSpc>
            </a:pPr>
            <a:r>
              <a:rPr lang="ja-JP" altLang="en-US" b="1" dirty="0">
                <a:latin typeface="メイリオ" panose="020B0604030504040204" pitchFamily="50" charset="-128"/>
                <a:ea typeface="メイリオ" panose="020B0604030504040204" pitchFamily="50" charset="-128"/>
              </a:rPr>
              <a:t>業界最安の成功報酬・ランニングコストでご提供しています。</a:t>
            </a:r>
          </a:p>
        </p:txBody>
      </p:sp>
      <p:sp>
        <p:nvSpPr>
          <p:cNvPr id="27" name="テキスト ボックス 26">
            <a:extLst>
              <a:ext uri="{FF2B5EF4-FFF2-40B4-BE49-F238E27FC236}">
                <a16:creationId xmlns:a16="http://schemas.microsoft.com/office/drawing/2014/main" id="{90BD317B-B4B5-3F2C-22F0-B5F25F9C7480}"/>
              </a:ext>
            </a:extLst>
          </p:cNvPr>
          <p:cNvSpPr txBox="1"/>
          <p:nvPr/>
        </p:nvSpPr>
        <p:spPr>
          <a:xfrm>
            <a:off x="2615827" y="1169833"/>
            <a:ext cx="6960343" cy="242797"/>
          </a:xfrm>
          <a:prstGeom prst="rect">
            <a:avLst/>
          </a:prstGeom>
          <a:noFill/>
        </p:spPr>
        <p:txBody>
          <a:bodyPr wrap="square" rtlCol="0">
            <a:noAutofit/>
          </a:bodyPr>
          <a:lstStyle/>
          <a:p>
            <a:pPr algn="ctr"/>
            <a:r>
              <a:rPr lang="ja-JP" altLang="en-US" sz="1000" dirty="0">
                <a:latin typeface="メイリオ" panose="020B0604030504040204" pitchFamily="50" charset="-128"/>
                <a:ea typeface="メイリオ" panose="020B0604030504040204" pitchFamily="50" charset="-128"/>
              </a:rPr>
              <a:t>一般的な採用代行社をご利用の際に負担の大きいコストを徹底的に見直しました。ぜひ他社と比較・ご検討ください。</a:t>
            </a:r>
            <a:endParaRPr lang="en-US" altLang="ja-JP" sz="1000" dirty="0">
              <a:latin typeface="メイリオ" panose="020B0604030504040204" pitchFamily="50" charset="-128"/>
              <a:ea typeface="メイリオ" panose="020B0604030504040204" pitchFamily="50" charset="-128"/>
            </a:endParaRPr>
          </a:p>
        </p:txBody>
      </p:sp>
      <p:pic>
        <p:nvPicPr>
          <p:cNvPr id="12" name="図 11" descr="グラフィカル ユーザー インターフェイス が含まれている画像&#10;&#10;自動的に生成された説明">
            <a:extLst>
              <a:ext uri="{FF2B5EF4-FFF2-40B4-BE49-F238E27FC236}">
                <a16:creationId xmlns:a16="http://schemas.microsoft.com/office/drawing/2014/main" id="{C70EFA8C-C373-D07D-B5D3-DCDED9E01E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897" y="1783015"/>
            <a:ext cx="6512235" cy="4456081"/>
          </a:xfrm>
          <a:prstGeom prst="rect">
            <a:avLst/>
          </a:prstGeom>
        </p:spPr>
      </p:pic>
      <p:sp>
        <p:nvSpPr>
          <p:cNvPr id="24" name="テキスト ボックス 23">
            <a:extLst>
              <a:ext uri="{FF2B5EF4-FFF2-40B4-BE49-F238E27FC236}">
                <a16:creationId xmlns:a16="http://schemas.microsoft.com/office/drawing/2014/main" id="{2A309FA7-87BD-2293-ACE4-1EE27D5FE70B}"/>
              </a:ext>
            </a:extLst>
          </p:cNvPr>
          <p:cNvSpPr txBox="1"/>
          <p:nvPr/>
        </p:nvSpPr>
        <p:spPr>
          <a:xfrm>
            <a:off x="7424766" y="1811659"/>
            <a:ext cx="4221802" cy="371330"/>
          </a:xfrm>
          <a:prstGeom prst="rect">
            <a:avLst/>
          </a:prstGeom>
          <a:noFill/>
        </p:spPr>
        <p:txBody>
          <a:bodyPr wrap="square" rtlCol="0">
            <a:noAutofit/>
          </a:bodyPr>
          <a:lstStyle/>
          <a:p>
            <a:pPr>
              <a:spcAft>
                <a:spcPts val="554"/>
              </a:spcAft>
            </a:pPr>
            <a:r>
              <a:rPr lang="ja-JP" altLang="en-US" sz="1800" b="1" u="sng" dirty="0">
                <a:solidFill>
                  <a:srgbClr val="C00000"/>
                </a:solidFill>
                <a:latin typeface="メイリオ" panose="020B0604030504040204" pitchFamily="50" charset="-128"/>
                <a:ea typeface="メイリオ" panose="020B0604030504040204" pitchFamily="50" charset="-128"/>
              </a:rPr>
              <a:t>月額</a:t>
            </a:r>
            <a:r>
              <a:rPr lang="en-US" altLang="ja-JP" sz="1800" b="1" u="sng" dirty="0">
                <a:solidFill>
                  <a:srgbClr val="C00000"/>
                </a:solidFill>
                <a:latin typeface="メイリオ" panose="020B0604030504040204" pitchFamily="50" charset="-128"/>
                <a:ea typeface="メイリオ" panose="020B0604030504040204" pitchFamily="50" charset="-128"/>
              </a:rPr>
              <a:t>77</a:t>
            </a:r>
            <a:r>
              <a:rPr kumimoji="1" lang="en-US" altLang="ja-JP" sz="1800" b="1" u="sng" dirty="0">
                <a:solidFill>
                  <a:srgbClr val="C00000"/>
                </a:solidFill>
                <a:latin typeface="メイリオ" panose="020B0604030504040204" pitchFamily="50" charset="-128"/>
                <a:ea typeface="メイリオ" panose="020B0604030504040204" pitchFamily="50" charset="-128"/>
              </a:rPr>
              <a:t>,000</a:t>
            </a:r>
            <a:r>
              <a:rPr kumimoji="1" lang="ja-JP" altLang="en-US" sz="1800" b="1" u="sng" dirty="0">
                <a:solidFill>
                  <a:srgbClr val="C00000"/>
                </a:solidFill>
                <a:latin typeface="メイリオ" panose="020B0604030504040204" pitchFamily="50" charset="-128"/>
                <a:ea typeface="メイリオ" panose="020B0604030504040204" pitchFamily="50" charset="-128"/>
              </a:rPr>
              <a:t>円</a:t>
            </a:r>
            <a:r>
              <a:rPr kumimoji="1" lang="ja-JP" altLang="en-US" sz="1000" b="1" u="sng" dirty="0">
                <a:solidFill>
                  <a:srgbClr val="C00000"/>
                </a:solidFill>
                <a:latin typeface="メイリオ" panose="020B0604030504040204" pitchFamily="50" charset="-128"/>
                <a:ea typeface="メイリオ" panose="020B0604030504040204" pitchFamily="50" charset="-128"/>
              </a:rPr>
              <a:t>（税込）</a:t>
            </a:r>
            <a:r>
              <a:rPr kumimoji="1" lang="ja-JP" altLang="en-US" b="1" u="sng" dirty="0">
                <a:solidFill>
                  <a:srgbClr val="C00000"/>
                </a:solidFill>
                <a:latin typeface="メイリオ" panose="020B0604030504040204" pitchFamily="50" charset="-128"/>
                <a:ea typeface="メイリオ" panose="020B0604030504040204" pitchFamily="50" charset="-128"/>
              </a:rPr>
              <a:t>から運用可能！</a:t>
            </a:r>
            <a:endParaRPr kumimoji="1" lang="en-US" altLang="ja-JP" b="1" u="sng" dirty="0">
              <a:solidFill>
                <a:srgbClr val="C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70972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D3CCFA6-9A77-F8F7-DE24-81ED41C0EE57}"/>
              </a:ext>
            </a:extLst>
          </p:cNvPr>
          <p:cNvSpPr/>
          <p:nvPr/>
        </p:nvSpPr>
        <p:spPr>
          <a:xfrm>
            <a:off x="0" y="-4981"/>
            <a:ext cx="12192000" cy="439153"/>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D433F09C-20A8-2927-B796-C5E8DE989D50}"/>
              </a:ext>
            </a:extLst>
          </p:cNvPr>
          <p:cNvSpPr/>
          <p:nvPr/>
        </p:nvSpPr>
        <p:spPr>
          <a:xfrm>
            <a:off x="0" y="6677526"/>
            <a:ext cx="12192000" cy="180474"/>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E8BE66AF-21F6-B925-5353-41C9B7823D91}"/>
              </a:ext>
            </a:extLst>
          </p:cNvPr>
          <p:cNvSpPr txBox="1"/>
          <p:nvPr/>
        </p:nvSpPr>
        <p:spPr>
          <a:xfrm>
            <a:off x="1" y="78665"/>
            <a:ext cx="12191998" cy="307777"/>
          </a:xfrm>
          <a:prstGeom prst="rect">
            <a:avLst/>
          </a:prstGeom>
          <a:noFill/>
        </p:spPr>
        <p:txBody>
          <a:bodyPr wrap="square" rtlCol="0">
            <a:spAutoFit/>
          </a:bodyPr>
          <a:lstStyle/>
          <a:p>
            <a:pPr algn="ctr"/>
            <a:r>
              <a:rPr lang="en-US" altLang="ja-JP" sz="1400" b="1" dirty="0">
                <a:solidFill>
                  <a:schemeClr val="bg1"/>
                </a:solidFill>
                <a:latin typeface="メイリオ" panose="020B0604030504040204" pitchFamily="50" charset="-128"/>
                <a:ea typeface="メイリオ" panose="020B0604030504040204" pitchFamily="50" charset="-128"/>
              </a:rPr>
              <a:t>04.</a:t>
            </a:r>
            <a:r>
              <a:rPr lang="ja-JP" altLang="en-US" sz="1400" b="1" dirty="0">
                <a:solidFill>
                  <a:schemeClr val="bg1"/>
                </a:solidFill>
                <a:latin typeface="メイリオ" panose="020B0604030504040204" pitchFamily="50" charset="-128"/>
                <a:ea typeface="メイリオ" panose="020B0604030504040204" pitchFamily="50" charset="-128"/>
              </a:rPr>
              <a:t>ご利用について</a:t>
            </a:r>
          </a:p>
        </p:txBody>
      </p:sp>
      <p:sp>
        <p:nvSpPr>
          <p:cNvPr id="18" name="正方形/長方形 17">
            <a:extLst>
              <a:ext uri="{FF2B5EF4-FFF2-40B4-BE49-F238E27FC236}">
                <a16:creationId xmlns:a16="http://schemas.microsoft.com/office/drawing/2014/main" id="{FE25807F-1AE4-B20D-6C44-5BFE4E628CAB}"/>
              </a:ext>
            </a:extLst>
          </p:cNvPr>
          <p:cNvSpPr/>
          <p:nvPr/>
        </p:nvSpPr>
        <p:spPr>
          <a:xfrm>
            <a:off x="0" y="436115"/>
            <a:ext cx="12192000" cy="37601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タイトル 6">
            <a:extLst>
              <a:ext uri="{FF2B5EF4-FFF2-40B4-BE49-F238E27FC236}">
                <a16:creationId xmlns:a16="http://schemas.microsoft.com/office/drawing/2014/main" id="{B678A62E-A2F1-D9C0-A4AD-22205D2B5B62}"/>
              </a:ext>
            </a:extLst>
          </p:cNvPr>
          <p:cNvSpPr>
            <a:spLocks noGrp="1"/>
          </p:cNvSpPr>
          <p:nvPr>
            <p:ph type="title"/>
          </p:nvPr>
        </p:nvSpPr>
        <p:spPr>
          <a:xfrm>
            <a:off x="1" y="505525"/>
            <a:ext cx="12192000" cy="237195"/>
          </a:xfrm>
        </p:spPr>
        <p:txBody>
          <a:bodyPr>
            <a:normAutofit fontScale="90000"/>
          </a:bodyPr>
          <a:lstStyle/>
          <a:p>
            <a:pPr algn="ctr"/>
            <a:r>
              <a:rPr kumimoji="1" lang="ja-JP" altLang="en-US" sz="1100" b="1" dirty="0">
                <a:solidFill>
                  <a:schemeClr val="tx1"/>
                </a:solidFill>
                <a:latin typeface="メイリオ" panose="020B0604030504040204" pitchFamily="50" charset="-128"/>
                <a:ea typeface="メイリオ" panose="020B0604030504040204" pitchFamily="50" charset="-128"/>
              </a:rPr>
              <a:t>ご利用までの流れ</a:t>
            </a:r>
            <a:endParaRPr lang="ja-JP" altLang="en-US" sz="1100" b="1" dirty="0">
              <a:latin typeface="メイリオ" panose="020B0604030504040204" pitchFamily="50" charset="-128"/>
              <a:ea typeface="メイリオ" panose="020B0604030504040204" pitchFamily="50" charset="-128"/>
            </a:endParaRPr>
          </a:p>
        </p:txBody>
      </p:sp>
      <p:sp>
        <p:nvSpPr>
          <p:cNvPr id="20" name="正方形/長方形 19">
            <a:extLst>
              <a:ext uri="{FF2B5EF4-FFF2-40B4-BE49-F238E27FC236}">
                <a16:creationId xmlns:a16="http://schemas.microsoft.com/office/drawing/2014/main" id="{19A8A604-BC03-AC4B-0030-4BC2443CC8D1}"/>
              </a:ext>
            </a:extLst>
          </p:cNvPr>
          <p:cNvSpPr/>
          <p:nvPr/>
        </p:nvSpPr>
        <p:spPr>
          <a:xfrm>
            <a:off x="-1" y="3726728"/>
            <a:ext cx="12192000" cy="37601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タイトル 6">
            <a:extLst>
              <a:ext uri="{FF2B5EF4-FFF2-40B4-BE49-F238E27FC236}">
                <a16:creationId xmlns:a16="http://schemas.microsoft.com/office/drawing/2014/main" id="{F0C6CA44-7B1B-4301-ACFE-609B184E5F2B}"/>
              </a:ext>
            </a:extLst>
          </p:cNvPr>
          <p:cNvSpPr txBox="1">
            <a:spLocks/>
          </p:cNvSpPr>
          <p:nvPr/>
        </p:nvSpPr>
        <p:spPr>
          <a:xfrm>
            <a:off x="-1" y="3804097"/>
            <a:ext cx="12192000" cy="23719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100" b="1" dirty="0">
                <a:latin typeface="メイリオ" panose="020B0604030504040204" pitchFamily="50" charset="-128"/>
                <a:ea typeface="メイリオ" panose="020B0604030504040204" pitchFamily="50" charset="-128"/>
              </a:rPr>
              <a:t>お問い合わせ先</a:t>
            </a:r>
          </a:p>
        </p:txBody>
      </p:sp>
      <p:pic>
        <p:nvPicPr>
          <p:cNvPr id="23" name="グラフィックス 22">
            <a:extLst>
              <a:ext uri="{FF2B5EF4-FFF2-40B4-BE49-F238E27FC236}">
                <a16:creationId xmlns:a16="http://schemas.microsoft.com/office/drawing/2014/main" id="{49858161-FF86-A7EB-B388-862B83BACC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61904" y="5882980"/>
            <a:ext cx="1171575" cy="323850"/>
          </a:xfrm>
          <a:prstGeom prst="rect">
            <a:avLst/>
          </a:prstGeom>
        </p:spPr>
      </p:pic>
      <p:sp>
        <p:nvSpPr>
          <p:cNvPr id="24" name="テキスト ボックス 23">
            <a:extLst>
              <a:ext uri="{FF2B5EF4-FFF2-40B4-BE49-F238E27FC236}">
                <a16:creationId xmlns:a16="http://schemas.microsoft.com/office/drawing/2014/main" id="{C72E6FF2-2C68-0EB1-C140-0D16C29E3D13}"/>
              </a:ext>
            </a:extLst>
          </p:cNvPr>
          <p:cNvSpPr txBox="1"/>
          <p:nvPr/>
        </p:nvSpPr>
        <p:spPr>
          <a:xfrm>
            <a:off x="4029071" y="4855413"/>
            <a:ext cx="3981150" cy="534722"/>
          </a:xfrm>
          <a:prstGeom prst="rect">
            <a:avLst/>
          </a:prstGeom>
          <a:noFill/>
        </p:spPr>
        <p:txBody>
          <a:bodyPr wrap="square" rtlCol="0">
            <a:noAutofit/>
          </a:bodyPr>
          <a:lstStyle/>
          <a:p>
            <a:pPr algn="ctr">
              <a:spcAft>
                <a:spcPts val="554"/>
              </a:spcAft>
            </a:pPr>
            <a:r>
              <a:rPr lang="en-US" altLang="ja-JP" sz="1600" b="1" dirty="0">
                <a:solidFill>
                  <a:srgbClr val="C00000"/>
                </a:solidFill>
                <a:latin typeface="メイリオ" panose="020B0604030504040204" pitchFamily="50" charset="-128"/>
                <a:ea typeface="メイリオ" panose="020B0604030504040204" pitchFamily="50" charset="-128"/>
              </a:rPr>
              <a:t>【</a:t>
            </a:r>
            <a:r>
              <a:rPr lang="ja-JP" altLang="en-US" sz="1600" b="1" dirty="0">
                <a:solidFill>
                  <a:srgbClr val="C00000"/>
                </a:solidFill>
                <a:latin typeface="メイリオ" panose="020B0604030504040204" pitchFamily="50" charset="-128"/>
                <a:ea typeface="メイリオ" panose="020B0604030504040204" pitchFamily="50" charset="-128"/>
              </a:rPr>
              <a:t>電話</a:t>
            </a:r>
            <a:r>
              <a:rPr lang="en-US" altLang="ja-JP" sz="1600" b="1" dirty="0">
                <a:solidFill>
                  <a:srgbClr val="C00000"/>
                </a:solidFill>
                <a:latin typeface="メイリオ" panose="020B0604030504040204" pitchFamily="50" charset="-128"/>
                <a:ea typeface="メイリオ" panose="020B0604030504040204" pitchFamily="50" charset="-128"/>
              </a:rPr>
              <a:t>】078-220-0143</a:t>
            </a:r>
            <a:r>
              <a:rPr lang="ja-JP" altLang="en-US" sz="1600" b="1" dirty="0">
                <a:solidFill>
                  <a:srgbClr val="C00000"/>
                </a:solidFill>
                <a:latin typeface="メイリオ" panose="020B0604030504040204" pitchFamily="50" charset="-128"/>
                <a:ea typeface="メイリオ" panose="020B0604030504040204" pitchFamily="50" charset="-128"/>
              </a:rPr>
              <a:t>　</a:t>
            </a:r>
            <a:endParaRPr lang="en-US" altLang="ja-JP" sz="1600" b="1" dirty="0">
              <a:solidFill>
                <a:srgbClr val="C00000"/>
              </a:solidFill>
              <a:latin typeface="メイリオ" panose="020B0604030504040204" pitchFamily="50" charset="-128"/>
              <a:ea typeface="メイリオ" panose="020B0604030504040204" pitchFamily="50" charset="-128"/>
            </a:endParaRPr>
          </a:p>
          <a:p>
            <a:pPr algn="ctr">
              <a:spcAft>
                <a:spcPts val="554"/>
              </a:spcAft>
            </a:pPr>
            <a:r>
              <a:rPr lang="en-US" altLang="ja-JP" sz="1600" b="1" dirty="0">
                <a:solidFill>
                  <a:srgbClr val="C00000"/>
                </a:solidFill>
                <a:latin typeface="メイリオ" panose="020B0604030504040204" pitchFamily="50" charset="-128"/>
                <a:ea typeface="メイリオ" panose="020B0604030504040204" pitchFamily="50" charset="-128"/>
              </a:rPr>
              <a:t>【</a:t>
            </a:r>
            <a:r>
              <a:rPr lang="ja-JP" altLang="en-US" sz="1600" b="1" dirty="0">
                <a:solidFill>
                  <a:srgbClr val="C00000"/>
                </a:solidFill>
                <a:latin typeface="メイリオ" panose="020B0604030504040204" pitchFamily="50" charset="-128"/>
                <a:ea typeface="メイリオ" panose="020B0604030504040204" pitchFamily="50" charset="-128"/>
              </a:rPr>
              <a:t>メール</a:t>
            </a:r>
            <a:r>
              <a:rPr lang="en-US" altLang="ja-JP" sz="1600" b="1" dirty="0">
                <a:solidFill>
                  <a:srgbClr val="C00000"/>
                </a:solidFill>
                <a:latin typeface="メイリオ" panose="020B0604030504040204" pitchFamily="50" charset="-128"/>
                <a:ea typeface="メイリオ" panose="020B0604030504040204" pitchFamily="50" charset="-128"/>
              </a:rPr>
              <a:t>】info@mino-lino.com</a:t>
            </a:r>
            <a:endParaRPr kumimoji="1" lang="en-US" altLang="ja-JP" sz="1600" b="1" dirty="0">
              <a:solidFill>
                <a:srgbClr val="C00000"/>
              </a:solidFill>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84347BC3-76B3-C8F4-D3B1-0654B014DDF8}"/>
              </a:ext>
            </a:extLst>
          </p:cNvPr>
          <p:cNvSpPr txBox="1"/>
          <p:nvPr/>
        </p:nvSpPr>
        <p:spPr>
          <a:xfrm>
            <a:off x="5881789" y="5764845"/>
            <a:ext cx="2420284" cy="534722"/>
          </a:xfrm>
          <a:prstGeom prst="rect">
            <a:avLst/>
          </a:prstGeom>
          <a:noFill/>
        </p:spPr>
        <p:txBody>
          <a:bodyPr wrap="square" rtlCol="0">
            <a:noAutofit/>
          </a:bodyPr>
          <a:lstStyle/>
          <a:p>
            <a:pPr>
              <a:lnSpc>
                <a:spcPct val="150000"/>
              </a:lnSpc>
            </a:pPr>
            <a:r>
              <a:rPr lang="ja-JP" altLang="en-US" sz="1100" dirty="0">
                <a:latin typeface="メイリオ" panose="020B0604030504040204" pitchFamily="50" charset="-128"/>
                <a:ea typeface="メイリオ" panose="020B0604030504040204" pitchFamily="50" charset="-128"/>
              </a:rPr>
              <a:t>株式会社 </a:t>
            </a:r>
            <a:r>
              <a:rPr lang="en-US" altLang="ja-JP" sz="1100" dirty="0">
                <a:latin typeface="メイリオ" panose="020B0604030504040204" pitchFamily="50" charset="-128"/>
                <a:ea typeface="メイリオ" panose="020B0604030504040204" pitchFamily="50" charset="-128"/>
              </a:rPr>
              <a:t>MINOLINO</a:t>
            </a:r>
            <a:r>
              <a:rPr lang="ja-JP" altLang="en-US" sz="1100" dirty="0">
                <a:latin typeface="メイリオ" panose="020B0604030504040204" pitchFamily="50" charset="-128"/>
                <a:ea typeface="メイリオ" panose="020B0604030504040204" pitchFamily="50" charset="-128"/>
              </a:rPr>
              <a:t>（ミノリノ）</a:t>
            </a:r>
          </a:p>
          <a:p>
            <a:pPr>
              <a:lnSpc>
                <a:spcPct val="150000"/>
              </a:lnSpc>
            </a:pPr>
            <a:r>
              <a:rPr lang="ja-JP" altLang="en-US" sz="800" dirty="0">
                <a:latin typeface="メイリオ" panose="020B0604030504040204" pitchFamily="50" charset="-128"/>
                <a:ea typeface="メイリオ" panose="020B0604030504040204" pitchFamily="50" charset="-128"/>
              </a:rPr>
              <a:t>神戸市西区櫨谷町栃木</a:t>
            </a:r>
            <a:r>
              <a:rPr lang="en-US" altLang="ja-JP" sz="800" dirty="0">
                <a:latin typeface="メイリオ" panose="020B0604030504040204" pitchFamily="50" charset="-128"/>
                <a:ea typeface="メイリオ" panose="020B0604030504040204" pitchFamily="50" charset="-128"/>
              </a:rPr>
              <a:t>138-1</a:t>
            </a:r>
            <a:endParaRPr lang="ja-JP" altLang="en-US" sz="800" dirty="0">
              <a:latin typeface="メイリオ" panose="020B0604030504040204" pitchFamily="50" charset="-128"/>
              <a:ea typeface="メイリオ" panose="020B0604030504040204" pitchFamily="50" charset="-128"/>
            </a:endParaRPr>
          </a:p>
        </p:txBody>
      </p:sp>
      <p:sp>
        <p:nvSpPr>
          <p:cNvPr id="26" name="右矢印 14">
            <a:extLst>
              <a:ext uri="{FF2B5EF4-FFF2-40B4-BE49-F238E27FC236}">
                <a16:creationId xmlns:a16="http://schemas.microsoft.com/office/drawing/2014/main" id="{D6FE1C64-A71E-B7D2-10F4-B411EFD2D28D}"/>
              </a:ext>
            </a:extLst>
          </p:cNvPr>
          <p:cNvSpPr/>
          <p:nvPr/>
        </p:nvSpPr>
        <p:spPr>
          <a:xfrm>
            <a:off x="2672819" y="1960184"/>
            <a:ext cx="465930" cy="562522"/>
          </a:xfrm>
          <a:prstGeom prst="rightArrow">
            <a:avLst>
              <a:gd name="adj1" fmla="val 50000"/>
              <a:gd name="adj2" fmla="val 55672"/>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7" name="正方形/長方形 26">
            <a:extLst>
              <a:ext uri="{FF2B5EF4-FFF2-40B4-BE49-F238E27FC236}">
                <a16:creationId xmlns:a16="http://schemas.microsoft.com/office/drawing/2014/main" id="{A93ECCD0-1F48-13E0-6985-184891991318}"/>
              </a:ext>
            </a:extLst>
          </p:cNvPr>
          <p:cNvSpPr/>
          <p:nvPr/>
        </p:nvSpPr>
        <p:spPr>
          <a:xfrm>
            <a:off x="5247963" y="1291900"/>
            <a:ext cx="1696073" cy="326245"/>
          </a:xfrm>
          <a:prstGeom prst="rect">
            <a:avLst/>
          </a:prstGeom>
          <a:solidFill>
            <a:schemeClr val="bg2">
              <a:lumMod val="2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77013A07-0DA4-283E-ACC1-5C0A4C6E69AE}"/>
              </a:ext>
            </a:extLst>
          </p:cNvPr>
          <p:cNvSpPr txBox="1"/>
          <p:nvPr/>
        </p:nvSpPr>
        <p:spPr>
          <a:xfrm>
            <a:off x="5245136" y="1356504"/>
            <a:ext cx="1698001" cy="398769"/>
          </a:xfrm>
          <a:prstGeom prst="rect">
            <a:avLst/>
          </a:prstGeom>
          <a:noFill/>
        </p:spPr>
        <p:txBody>
          <a:bodyPr wrap="square" rtlCol="0">
            <a:normAutofit/>
          </a:bodyPr>
          <a:lstStyle/>
          <a:p>
            <a:pPr algn="ctr"/>
            <a:r>
              <a:rPr lang="en-US" altLang="ja-JP" sz="1000" b="1" dirty="0">
                <a:solidFill>
                  <a:schemeClr val="bg1"/>
                </a:solidFill>
                <a:latin typeface="メイリオ" panose="020B0604030504040204" pitchFamily="50" charset="-128"/>
                <a:ea typeface="メイリオ" panose="020B0604030504040204" pitchFamily="50" charset="-128"/>
              </a:rPr>
              <a:t>03.</a:t>
            </a:r>
            <a:r>
              <a:rPr lang="ja-JP" altLang="en-US" sz="1000" b="1" dirty="0">
                <a:solidFill>
                  <a:schemeClr val="bg1"/>
                </a:solidFill>
                <a:latin typeface="メイリオ" panose="020B0604030504040204" pitchFamily="50" charset="-128"/>
                <a:ea typeface="メイリオ" panose="020B0604030504040204" pitchFamily="50" charset="-128"/>
              </a:rPr>
              <a:t>サービスお申込み</a:t>
            </a:r>
          </a:p>
        </p:txBody>
      </p:sp>
      <p:sp>
        <p:nvSpPr>
          <p:cNvPr id="31" name="正方形/長方形 30">
            <a:extLst>
              <a:ext uri="{FF2B5EF4-FFF2-40B4-BE49-F238E27FC236}">
                <a16:creationId xmlns:a16="http://schemas.microsoft.com/office/drawing/2014/main" id="{DF030CD1-3F2B-B845-C354-330597CEE840}"/>
              </a:ext>
            </a:extLst>
          </p:cNvPr>
          <p:cNvSpPr/>
          <p:nvPr/>
        </p:nvSpPr>
        <p:spPr>
          <a:xfrm>
            <a:off x="7384021" y="1291900"/>
            <a:ext cx="1696073" cy="326245"/>
          </a:xfrm>
          <a:prstGeom prst="rect">
            <a:avLst/>
          </a:prstGeom>
          <a:solidFill>
            <a:schemeClr val="bg2">
              <a:lumMod val="2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12A8FC3D-84A5-2052-8E67-7B54CFF6F638}"/>
              </a:ext>
            </a:extLst>
          </p:cNvPr>
          <p:cNvSpPr txBox="1"/>
          <p:nvPr/>
        </p:nvSpPr>
        <p:spPr>
          <a:xfrm>
            <a:off x="7285331" y="1356504"/>
            <a:ext cx="1910290" cy="398769"/>
          </a:xfrm>
          <a:prstGeom prst="rect">
            <a:avLst/>
          </a:prstGeom>
          <a:noFill/>
        </p:spPr>
        <p:txBody>
          <a:bodyPr wrap="square" rtlCol="0">
            <a:normAutofit/>
          </a:bodyPr>
          <a:lstStyle/>
          <a:p>
            <a:pPr algn="ctr"/>
            <a:r>
              <a:rPr lang="en-US" altLang="ja-JP" sz="1000" b="1" dirty="0">
                <a:solidFill>
                  <a:schemeClr val="bg1"/>
                </a:solidFill>
                <a:latin typeface="メイリオ" panose="020B0604030504040204" pitchFamily="50" charset="-128"/>
                <a:ea typeface="メイリオ" panose="020B0604030504040204" pitchFamily="50" charset="-128"/>
              </a:rPr>
              <a:t>04.</a:t>
            </a:r>
            <a:r>
              <a:rPr lang="ja-JP" altLang="en-US" sz="1000" b="1" dirty="0">
                <a:solidFill>
                  <a:schemeClr val="bg1"/>
                </a:solidFill>
                <a:latin typeface="メイリオ" panose="020B0604030504040204" pitchFamily="50" charset="-128"/>
                <a:ea typeface="メイリオ" panose="020B0604030504040204" pitchFamily="50" charset="-128"/>
              </a:rPr>
              <a:t>ヒアリング・求人票作成</a:t>
            </a:r>
          </a:p>
        </p:txBody>
      </p:sp>
      <p:sp>
        <p:nvSpPr>
          <p:cNvPr id="33" name="正方形/長方形 32">
            <a:extLst>
              <a:ext uri="{FF2B5EF4-FFF2-40B4-BE49-F238E27FC236}">
                <a16:creationId xmlns:a16="http://schemas.microsoft.com/office/drawing/2014/main" id="{7A85E0C9-13E1-E2C4-0885-C1E99D7525CC}"/>
              </a:ext>
            </a:extLst>
          </p:cNvPr>
          <p:cNvSpPr/>
          <p:nvPr/>
        </p:nvSpPr>
        <p:spPr>
          <a:xfrm>
            <a:off x="9519180" y="1291900"/>
            <a:ext cx="1696073" cy="326245"/>
          </a:xfrm>
          <a:prstGeom prst="rect">
            <a:avLst/>
          </a:prstGeom>
          <a:solidFill>
            <a:schemeClr val="bg2">
              <a:lumMod val="2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CF4FAC27-FC56-847A-E5C9-54B148F866CC}"/>
              </a:ext>
            </a:extLst>
          </p:cNvPr>
          <p:cNvSpPr txBox="1"/>
          <p:nvPr/>
        </p:nvSpPr>
        <p:spPr>
          <a:xfrm>
            <a:off x="9516353" y="1356504"/>
            <a:ext cx="1698001" cy="398769"/>
          </a:xfrm>
          <a:prstGeom prst="rect">
            <a:avLst/>
          </a:prstGeom>
          <a:noFill/>
        </p:spPr>
        <p:txBody>
          <a:bodyPr wrap="square" rtlCol="0">
            <a:normAutofit/>
          </a:bodyPr>
          <a:lstStyle/>
          <a:p>
            <a:pPr algn="ctr"/>
            <a:r>
              <a:rPr lang="ja-JP" altLang="en-US" sz="1000" b="1" dirty="0">
                <a:solidFill>
                  <a:schemeClr val="bg1"/>
                </a:solidFill>
                <a:latin typeface="メイリオ" panose="020B0604030504040204" pitchFamily="50" charset="-128"/>
                <a:ea typeface="メイリオ" panose="020B0604030504040204" pitchFamily="50" charset="-128"/>
              </a:rPr>
              <a:t>応募受付スタート</a:t>
            </a:r>
            <a:r>
              <a:rPr lang="en-US" altLang="ja-JP" sz="1000" b="1" dirty="0">
                <a:solidFill>
                  <a:schemeClr val="bg1"/>
                </a:solidFill>
                <a:latin typeface="メイリオ" panose="020B0604030504040204" pitchFamily="50" charset="-128"/>
                <a:ea typeface="メイリオ" panose="020B0604030504040204" pitchFamily="50" charset="-128"/>
              </a:rPr>
              <a:t>!</a:t>
            </a:r>
            <a:endParaRPr lang="ja-JP" altLang="en-US" sz="1000" b="1" dirty="0">
              <a:solidFill>
                <a:schemeClr val="bg1"/>
              </a:solidFill>
              <a:latin typeface="メイリオ" panose="020B0604030504040204" pitchFamily="50" charset="-128"/>
              <a:ea typeface="メイリオ" panose="020B0604030504040204" pitchFamily="50" charset="-128"/>
            </a:endParaRPr>
          </a:p>
        </p:txBody>
      </p:sp>
      <p:sp>
        <p:nvSpPr>
          <p:cNvPr id="35" name="正方形/長方形 34">
            <a:extLst>
              <a:ext uri="{FF2B5EF4-FFF2-40B4-BE49-F238E27FC236}">
                <a16:creationId xmlns:a16="http://schemas.microsoft.com/office/drawing/2014/main" id="{D2DD9763-A841-5E2E-8DAE-E97D02313686}"/>
              </a:ext>
            </a:extLst>
          </p:cNvPr>
          <p:cNvSpPr/>
          <p:nvPr/>
        </p:nvSpPr>
        <p:spPr>
          <a:xfrm>
            <a:off x="3116530" y="1285894"/>
            <a:ext cx="1696073" cy="326245"/>
          </a:xfrm>
          <a:prstGeom prst="rect">
            <a:avLst/>
          </a:prstGeom>
          <a:solidFill>
            <a:schemeClr val="bg2">
              <a:lumMod val="2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E5A677FC-7F98-3369-BB39-EF27BA0A3BF0}"/>
              </a:ext>
            </a:extLst>
          </p:cNvPr>
          <p:cNvSpPr txBox="1"/>
          <p:nvPr/>
        </p:nvSpPr>
        <p:spPr>
          <a:xfrm>
            <a:off x="3113703" y="1350498"/>
            <a:ext cx="1698001" cy="398769"/>
          </a:xfrm>
          <a:prstGeom prst="rect">
            <a:avLst/>
          </a:prstGeom>
          <a:noFill/>
        </p:spPr>
        <p:txBody>
          <a:bodyPr wrap="square" rtlCol="0">
            <a:normAutofit/>
          </a:bodyPr>
          <a:lstStyle/>
          <a:p>
            <a:pPr algn="ctr"/>
            <a:r>
              <a:rPr lang="en-US" altLang="ja-JP" sz="1000" b="1" dirty="0">
                <a:solidFill>
                  <a:schemeClr val="bg1"/>
                </a:solidFill>
                <a:latin typeface="メイリオ" panose="020B0604030504040204" pitchFamily="50" charset="-128"/>
                <a:ea typeface="メイリオ" panose="020B0604030504040204" pitchFamily="50" charset="-128"/>
              </a:rPr>
              <a:t>02.</a:t>
            </a:r>
            <a:r>
              <a:rPr lang="ja-JP" altLang="en-US" sz="1000" b="1" dirty="0">
                <a:solidFill>
                  <a:schemeClr val="bg1"/>
                </a:solidFill>
                <a:latin typeface="メイリオ" panose="020B0604030504040204" pitchFamily="50" charset="-128"/>
                <a:ea typeface="メイリオ" panose="020B0604030504040204" pitchFamily="50" charset="-128"/>
              </a:rPr>
              <a:t>ご訪問・ご説明</a:t>
            </a:r>
          </a:p>
        </p:txBody>
      </p:sp>
      <p:sp>
        <p:nvSpPr>
          <p:cNvPr id="37" name="正方形/長方形 36">
            <a:extLst>
              <a:ext uri="{FF2B5EF4-FFF2-40B4-BE49-F238E27FC236}">
                <a16:creationId xmlns:a16="http://schemas.microsoft.com/office/drawing/2014/main" id="{769949EF-254C-425C-DD03-485307A36F2A}"/>
              </a:ext>
            </a:extLst>
          </p:cNvPr>
          <p:cNvSpPr/>
          <p:nvPr/>
        </p:nvSpPr>
        <p:spPr>
          <a:xfrm>
            <a:off x="977645" y="1282692"/>
            <a:ext cx="1696073" cy="326245"/>
          </a:xfrm>
          <a:prstGeom prst="rect">
            <a:avLst/>
          </a:prstGeom>
          <a:solidFill>
            <a:schemeClr val="bg2">
              <a:lumMod val="2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13506575-948A-AA01-4C59-05C4B5BE4DAA}"/>
              </a:ext>
            </a:extLst>
          </p:cNvPr>
          <p:cNvSpPr txBox="1"/>
          <p:nvPr/>
        </p:nvSpPr>
        <p:spPr>
          <a:xfrm>
            <a:off x="974818" y="1347296"/>
            <a:ext cx="1698001" cy="398769"/>
          </a:xfrm>
          <a:prstGeom prst="rect">
            <a:avLst/>
          </a:prstGeom>
          <a:noFill/>
        </p:spPr>
        <p:txBody>
          <a:bodyPr wrap="square" rtlCol="0">
            <a:normAutofit/>
          </a:bodyPr>
          <a:lstStyle/>
          <a:p>
            <a:pPr algn="ctr"/>
            <a:r>
              <a:rPr lang="en-US" altLang="ja-JP" sz="1000" b="1" dirty="0">
                <a:solidFill>
                  <a:schemeClr val="bg1"/>
                </a:solidFill>
                <a:latin typeface="メイリオ" panose="020B0604030504040204" pitchFamily="50" charset="-128"/>
                <a:ea typeface="メイリオ" panose="020B0604030504040204" pitchFamily="50" charset="-128"/>
              </a:rPr>
              <a:t>01.</a:t>
            </a:r>
            <a:r>
              <a:rPr lang="ja-JP" altLang="en-US" sz="1000" b="1" dirty="0">
                <a:solidFill>
                  <a:schemeClr val="bg1"/>
                </a:solidFill>
                <a:latin typeface="メイリオ" panose="020B0604030504040204" pitchFamily="50" charset="-128"/>
                <a:ea typeface="メイリオ" panose="020B0604030504040204" pitchFamily="50" charset="-128"/>
              </a:rPr>
              <a:t>お問い合わせ</a:t>
            </a:r>
          </a:p>
        </p:txBody>
      </p:sp>
      <p:sp>
        <p:nvSpPr>
          <p:cNvPr id="39" name="右矢印 14">
            <a:extLst>
              <a:ext uri="{FF2B5EF4-FFF2-40B4-BE49-F238E27FC236}">
                <a16:creationId xmlns:a16="http://schemas.microsoft.com/office/drawing/2014/main" id="{EE0FFCC0-6661-6F67-72C6-B2B4D0395861}"/>
              </a:ext>
            </a:extLst>
          </p:cNvPr>
          <p:cNvSpPr/>
          <p:nvPr/>
        </p:nvSpPr>
        <p:spPr>
          <a:xfrm>
            <a:off x="4811704" y="1947906"/>
            <a:ext cx="465930" cy="562522"/>
          </a:xfrm>
          <a:prstGeom prst="rightArrow">
            <a:avLst>
              <a:gd name="adj1" fmla="val 50000"/>
              <a:gd name="adj2" fmla="val 55672"/>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40" name="右矢印 14">
            <a:extLst>
              <a:ext uri="{FF2B5EF4-FFF2-40B4-BE49-F238E27FC236}">
                <a16:creationId xmlns:a16="http://schemas.microsoft.com/office/drawing/2014/main" id="{67E7E120-603D-0635-655D-25332294B739}"/>
              </a:ext>
            </a:extLst>
          </p:cNvPr>
          <p:cNvSpPr/>
          <p:nvPr/>
        </p:nvSpPr>
        <p:spPr>
          <a:xfrm>
            <a:off x="6950589" y="1960184"/>
            <a:ext cx="465930" cy="562522"/>
          </a:xfrm>
          <a:prstGeom prst="rightArrow">
            <a:avLst>
              <a:gd name="adj1" fmla="val 50000"/>
              <a:gd name="adj2" fmla="val 55672"/>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41" name="右矢印 14">
            <a:extLst>
              <a:ext uri="{FF2B5EF4-FFF2-40B4-BE49-F238E27FC236}">
                <a16:creationId xmlns:a16="http://schemas.microsoft.com/office/drawing/2014/main" id="{4346C185-CE89-3960-E87F-CBA457990A5C}"/>
              </a:ext>
            </a:extLst>
          </p:cNvPr>
          <p:cNvSpPr/>
          <p:nvPr/>
        </p:nvSpPr>
        <p:spPr>
          <a:xfrm>
            <a:off x="9089474" y="1926116"/>
            <a:ext cx="465930" cy="562522"/>
          </a:xfrm>
          <a:prstGeom prst="rightArrow">
            <a:avLst>
              <a:gd name="adj1" fmla="val 50000"/>
              <a:gd name="adj2" fmla="val 55672"/>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42" name="テキスト ボックス 41">
            <a:extLst>
              <a:ext uri="{FF2B5EF4-FFF2-40B4-BE49-F238E27FC236}">
                <a16:creationId xmlns:a16="http://schemas.microsoft.com/office/drawing/2014/main" id="{F05F5CB7-93D3-B049-8A8D-5F89BE0F8875}"/>
              </a:ext>
            </a:extLst>
          </p:cNvPr>
          <p:cNvSpPr txBox="1"/>
          <p:nvPr/>
        </p:nvSpPr>
        <p:spPr>
          <a:xfrm>
            <a:off x="1079736" y="1764171"/>
            <a:ext cx="1488163" cy="1536868"/>
          </a:xfrm>
          <a:prstGeom prst="rect">
            <a:avLst/>
          </a:prstGeom>
          <a:noFill/>
        </p:spPr>
        <p:txBody>
          <a:bodyPr wrap="square" rtlCol="0">
            <a:noAutofit/>
          </a:bodyPr>
          <a:lstStyle/>
          <a:p>
            <a:pPr>
              <a:lnSpc>
                <a:spcPct val="150000"/>
              </a:lnSpc>
            </a:pPr>
            <a:r>
              <a:rPr lang="ja-JP" altLang="en-US" sz="800" dirty="0">
                <a:latin typeface="メイリオ" panose="020B0604030504040204" pitchFamily="50" charset="-128"/>
                <a:ea typeface="メイリオ" panose="020B0604030504040204" pitchFamily="50" charset="-128"/>
              </a:rPr>
              <a:t>下記のお問い合わせ先電話、またはメールにてご連絡ください。</a:t>
            </a:r>
            <a:endParaRPr lang="en-US" altLang="ja-JP" sz="800" dirty="0">
              <a:latin typeface="メイリオ" panose="020B0604030504040204" pitchFamily="50" charset="-128"/>
              <a:ea typeface="メイリオ" panose="020B0604030504040204" pitchFamily="50" charset="-128"/>
            </a:endParaRPr>
          </a:p>
          <a:p>
            <a:pPr>
              <a:lnSpc>
                <a:spcPct val="150000"/>
              </a:lnSpc>
            </a:pPr>
            <a:r>
              <a:rPr lang="ja-JP" altLang="en-US" sz="800" dirty="0">
                <a:latin typeface="メイリオ" panose="020B0604030504040204" pitchFamily="50" charset="-128"/>
                <a:ea typeface="メイリオ" panose="020B0604030504040204" pitchFamily="50" charset="-128"/>
              </a:rPr>
              <a:t>メールの場合、折り返し担当者よりご連絡させていただきます。</a:t>
            </a:r>
            <a:endParaRPr lang="en-US" altLang="ja-JP" sz="800" dirty="0">
              <a:latin typeface="メイリオ" panose="020B0604030504040204" pitchFamily="50" charset="-128"/>
              <a:ea typeface="メイリオ" panose="020B0604030504040204" pitchFamily="50" charset="-128"/>
            </a:endParaRPr>
          </a:p>
          <a:p>
            <a:pPr>
              <a:lnSpc>
                <a:spcPct val="150000"/>
              </a:lnSpc>
            </a:pPr>
            <a:r>
              <a:rPr lang="ja-JP" altLang="en-US" sz="800" dirty="0">
                <a:latin typeface="メイリオ" panose="020B0604030504040204" pitchFamily="50" charset="-128"/>
                <a:ea typeface="メイリオ" panose="020B0604030504040204" pitchFamily="50" charset="-128"/>
              </a:rPr>
              <a:t>お急ぎの場合はお電話がスムーズです。</a:t>
            </a:r>
          </a:p>
        </p:txBody>
      </p:sp>
      <p:sp>
        <p:nvSpPr>
          <p:cNvPr id="43" name="テキスト ボックス 42">
            <a:extLst>
              <a:ext uri="{FF2B5EF4-FFF2-40B4-BE49-F238E27FC236}">
                <a16:creationId xmlns:a16="http://schemas.microsoft.com/office/drawing/2014/main" id="{98474E75-C2B0-07A1-576B-0214F3170C2F}"/>
              </a:ext>
            </a:extLst>
          </p:cNvPr>
          <p:cNvSpPr txBox="1"/>
          <p:nvPr/>
        </p:nvSpPr>
        <p:spPr>
          <a:xfrm>
            <a:off x="2613964" y="4369692"/>
            <a:ext cx="6960343" cy="242797"/>
          </a:xfrm>
          <a:prstGeom prst="rect">
            <a:avLst/>
          </a:prstGeom>
          <a:noFill/>
        </p:spPr>
        <p:txBody>
          <a:bodyPr wrap="square" rtlCol="0">
            <a:noAutofit/>
          </a:bodyPr>
          <a:lstStyle/>
          <a:p>
            <a:pPr algn="ctr"/>
            <a:r>
              <a:rPr lang="ja-JP" altLang="en-US" sz="1000" dirty="0">
                <a:latin typeface="メイリオ" panose="020B0604030504040204" pitchFamily="50" charset="-128"/>
                <a:ea typeface="メイリオ" panose="020B0604030504040204" pitchFamily="50" charset="-128"/>
              </a:rPr>
              <a:t>今後の採用プランについて相談したい、現在の採用状況を改善したい、などぜひ気軽にご相談ください。</a:t>
            </a:r>
            <a:endParaRPr lang="en-US" altLang="ja-JP" sz="1000" dirty="0">
              <a:latin typeface="メイリオ" panose="020B0604030504040204" pitchFamily="50" charset="-128"/>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54DFAD4D-FF8E-8B1A-8FCC-A222BDDF9C33}"/>
              </a:ext>
            </a:extLst>
          </p:cNvPr>
          <p:cNvSpPr txBox="1"/>
          <p:nvPr/>
        </p:nvSpPr>
        <p:spPr>
          <a:xfrm>
            <a:off x="3216487" y="1763192"/>
            <a:ext cx="1488163" cy="1368080"/>
          </a:xfrm>
          <a:prstGeom prst="rect">
            <a:avLst/>
          </a:prstGeom>
          <a:noFill/>
        </p:spPr>
        <p:txBody>
          <a:bodyPr wrap="square" rtlCol="0">
            <a:noAutofit/>
          </a:bodyPr>
          <a:lstStyle/>
          <a:p>
            <a:pPr>
              <a:lnSpc>
                <a:spcPct val="150000"/>
              </a:lnSpc>
            </a:pPr>
            <a:r>
              <a:rPr lang="ja-JP" altLang="en-US" sz="800" dirty="0">
                <a:latin typeface="メイリオ" panose="020B0604030504040204" pitchFamily="50" charset="-128"/>
                <a:ea typeface="メイリオ" panose="020B0604030504040204" pitchFamily="50" charset="-128"/>
              </a:rPr>
              <a:t>担当者が御社へ直接ご訪問いたします。</a:t>
            </a:r>
            <a:endParaRPr lang="en-US" altLang="ja-JP" sz="800" dirty="0">
              <a:latin typeface="メイリオ" panose="020B0604030504040204" pitchFamily="50" charset="-128"/>
              <a:ea typeface="メイリオ" panose="020B0604030504040204" pitchFamily="50" charset="-128"/>
            </a:endParaRPr>
          </a:p>
          <a:p>
            <a:pPr>
              <a:lnSpc>
                <a:spcPct val="150000"/>
              </a:lnSpc>
            </a:pPr>
            <a:r>
              <a:rPr lang="ja-JP" altLang="en-US" sz="800" dirty="0">
                <a:latin typeface="メイリオ" panose="020B0604030504040204" pitchFamily="50" charset="-128"/>
                <a:ea typeface="メイリオ" panose="020B0604030504040204" pitchFamily="50" charset="-128"/>
              </a:rPr>
              <a:t>合わせて当サービスのご説明をさせていただきます。</a:t>
            </a:r>
            <a:endParaRPr lang="en-US" altLang="ja-JP" sz="800" dirty="0">
              <a:latin typeface="メイリオ" panose="020B0604030504040204" pitchFamily="50" charset="-128"/>
              <a:ea typeface="メイリオ" panose="020B0604030504040204" pitchFamily="50" charset="-128"/>
            </a:endParaRPr>
          </a:p>
          <a:p>
            <a:pPr>
              <a:lnSpc>
                <a:spcPct val="150000"/>
              </a:lnSpc>
            </a:pPr>
            <a:r>
              <a:rPr lang="ja-JP" altLang="en-US" sz="800" dirty="0">
                <a:latin typeface="メイリオ" panose="020B0604030504040204" pitchFamily="50" charset="-128"/>
                <a:ea typeface="メイリオ" panose="020B0604030504040204" pitchFamily="50" charset="-128"/>
              </a:rPr>
              <a:t>既に他社サービスをご利用いただいている状況でも問題ございません。</a:t>
            </a:r>
            <a:endParaRPr lang="en-US" altLang="ja-JP" sz="800" dirty="0">
              <a:latin typeface="メイリオ" panose="020B0604030504040204" pitchFamily="50" charset="-128"/>
              <a:ea typeface="メイリオ" panose="020B0604030504040204" pitchFamily="50" charset="-128"/>
            </a:endParaRPr>
          </a:p>
        </p:txBody>
      </p:sp>
      <p:sp>
        <p:nvSpPr>
          <p:cNvPr id="45" name="テキスト ボックス 44">
            <a:extLst>
              <a:ext uri="{FF2B5EF4-FFF2-40B4-BE49-F238E27FC236}">
                <a16:creationId xmlns:a16="http://schemas.microsoft.com/office/drawing/2014/main" id="{C1915359-E17E-F33C-158F-E575986FAD7B}"/>
              </a:ext>
            </a:extLst>
          </p:cNvPr>
          <p:cNvSpPr txBox="1"/>
          <p:nvPr/>
        </p:nvSpPr>
        <p:spPr>
          <a:xfrm>
            <a:off x="5348731" y="1769616"/>
            <a:ext cx="1488163" cy="1281959"/>
          </a:xfrm>
          <a:prstGeom prst="rect">
            <a:avLst/>
          </a:prstGeom>
          <a:noFill/>
        </p:spPr>
        <p:txBody>
          <a:bodyPr wrap="square" rtlCol="0">
            <a:noAutofit/>
          </a:bodyPr>
          <a:lstStyle/>
          <a:p>
            <a:pPr>
              <a:lnSpc>
                <a:spcPct val="150000"/>
              </a:lnSpc>
            </a:pPr>
            <a:r>
              <a:rPr lang="ja-JP" altLang="en-US" sz="800" dirty="0">
                <a:latin typeface="メイリオ" panose="020B0604030504040204" pitchFamily="50" charset="-128"/>
                <a:ea typeface="メイリオ" panose="020B0604030504040204" pitchFamily="50" charset="-128"/>
              </a:rPr>
              <a:t>サービス内容にご納得いただいた上、「ハイブリットプラン」「広告特化型」のいずれか御社のご希望プランにて契約となります。</a:t>
            </a:r>
            <a:endParaRPr lang="en-US" altLang="ja-JP" sz="800" dirty="0">
              <a:latin typeface="メイリオ" panose="020B0604030504040204" pitchFamily="50" charset="-128"/>
              <a:ea typeface="メイリオ" panose="020B0604030504040204" pitchFamily="50" charset="-128"/>
            </a:endParaRPr>
          </a:p>
        </p:txBody>
      </p:sp>
      <p:sp>
        <p:nvSpPr>
          <p:cNvPr id="46" name="テキスト ボックス 45">
            <a:extLst>
              <a:ext uri="{FF2B5EF4-FFF2-40B4-BE49-F238E27FC236}">
                <a16:creationId xmlns:a16="http://schemas.microsoft.com/office/drawing/2014/main" id="{D4AE02D3-F296-5AAD-3D4F-290CCE7EA568}"/>
              </a:ext>
            </a:extLst>
          </p:cNvPr>
          <p:cNvSpPr txBox="1"/>
          <p:nvPr/>
        </p:nvSpPr>
        <p:spPr>
          <a:xfrm>
            <a:off x="7530214" y="1746065"/>
            <a:ext cx="1488163" cy="1281959"/>
          </a:xfrm>
          <a:prstGeom prst="rect">
            <a:avLst/>
          </a:prstGeom>
          <a:noFill/>
        </p:spPr>
        <p:txBody>
          <a:bodyPr wrap="square" rtlCol="0">
            <a:noAutofit/>
          </a:bodyPr>
          <a:lstStyle/>
          <a:p>
            <a:pPr>
              <a:lnSpc>
                <a:spcPct val="150000"/>
              </a:lnSpc>
            </a:pPr>
            <a:r>
              <a:rPr lang="ja-JP" altLang="en-US" sz="800" dirty="0">
                <a:latin typeface="メイリオ" panose="020B0604030504040204" pitchFamily="50" charset="-128"/>
                <a:ea typeface="メイリオ" panose="020B0604030504040204" pitchFamily="50" charset="-128"/>
              </a:rPr>
              <a:t>御社の現在の採用課題、これまでの採用経緯など、担当者が詳細に聞き取りを行います。</a:t>
            </a:r>
            <a:endParaRPr lang="en-US" altLang="ja-JP" sz="800" dirty="0">
              <a:latin typeface="メイリオ" panose="020B0604030504040204" pitchFamily="50" charset="-128"/>
              <a:ea typeface="メイリオ" panose="020B0604030504040204" pitchFamily="50" charset="-128"/>
            </a:endParaRPr>
          </a:p>
          <a:p>
            <a:pPr>
              <a:lnSpc>
                <a:spcPct val="150000"/>
              </a:lnSpc>
            </a:pPr>
            <a:r>
              <a:rPr lang="ja-JP" altLang="en-US" sz="800" dirty="0">
                <a:latin typeface="メイリオ" panose="020B0604030504040204" pitchFamily="50" charset="-128"/>
                <a:ea typeface="メイリオ" panose="020B0604030504040204" pitchFamily="50" charset="-128"/>
              </a:rPr>
              <a:t>聞き取り内容を元に実際の求人票を作成いたします。</a:t>
            </a:r>
            <a:endParaRPr lang="en-US" altLang="ja-JP" sz="800" dirty="0">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2A78DFF0-139C-1AAA-F65A-D402BAAAADCB}"/>
              </a:ext>
            </a:extLst>
          </p:cNvPr>
          <p:cNvSpPr txBox="1"/>
          <p:nvPr/>
        </p:nvSpPr>
        <p:spPr>
          <a:xfrm>
            <a:off x="9626501" y="1760704"/>
            <a:ext cx="1488163" cy="1281959"/>
          </a:xfrm>
          <a:prstGeom prst="rect">
            <a:avLst/>
          </a:prstGeom>
          <a:noFill/>
        </p:spPr>
        <p:txBody>
          <a:bodyPr wrap="square" rtlCol="0">
            <a:noAutofit/>
          </a:bodyPr>
          <a:lstStyle/>
          <a:p>
            <a:pPr>
              <a:lnSpc>
                <a:spcPct val="150000"/>
              </a:lnSpc>
            </a:pPr>
            <a:r>
              <a:rPr lang="ja-JP" altLang="en-US" sz="800" dirty="0">
                <a:latin typeface="メイリオ" panose="020B0604030504040204" pitchFamily="50" charset="-128"/>
                <a:ea typeface="メイリオ" panose="020B0604030504040204" pitchFamily="50" charset="-128"/>
              </a:rPr>
              <a:t>求人票を出稿し、求人広告の運用をスタートします。</a:t>
            </a:r>
            <a:endParaRPr lang="en-US" altLang="ja-JP" sz="800" dirty="0">
              <a:latin typeface="メイリオ" panose="020B0604030504040204" pitchFamily="50" charset="-128"/>
              <a:ea typeface="メイリオ" panose="020B0604030504040204" pitchFamily="50" charset="-128"/>
            </a:endParaRPr>
          </a:p>
          <a:p>
            <a:pPr>
              <a:lnSpc>
                <a:spcPct val="150000"/>
              </a:lnSpc>
            </a:pPr>
            <a:r>
              <a:rPr lang="ja-JP" altLang="en-US" sz="800" dirty="0">
                <a:latin typeface="メイリオ" panose="020B0604030504040204" pitchFamily="50" charset="-128"/>
                <a:ea typeface="メイリオ" panose="020B0604030504040204" pitchFamily="50" charset="-128"/>
              </a:rPr>
              <a:t>スタート時点からの求職者の反応を計測し、都度最適な形へ変更を行い、採用までワンストップで代行いたします。</a:t>
            </a:r>
            <a:endParaRPr lang="en-US" altLang="ja-JP" sz="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70947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1B852E67-F9FD-90D6-2A51-A80C0CAE3F55}"/>
              </a:ext>
            </a:extLst>
          </p:cNvPr>
          <p:cNvSpPr/>
          <p:nvPr/>
        </p:nvSpPr>
        <p:spPr>
          <a:xfrm>
            <a:off x="0" y="434172"/>
            <a:ext cx="12192000" cy="624335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CD3CCFA6-9A77-F8F7-DE24-81ED41C0EE57}"/>
              </a:ext>
            </a:extLst>
          </p:cNvPr>
          <p:cNvSpPr/>
          <p:nvPr/>
        </p:nvSpPr>
        <p:spPr>
          <a:xfrm>
            <a:off x="0" y="-4981"/>
            <a:ext cx="12192000" cy="439153"/>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D433F09C-20A8-2927-B796-C5E8DE989D50}"/>
              </a:ext>
            </a:extLst>
          </p:cNvPr>
          <p:cNvSpPr/>
          <p:nvPr/>
        </p:nvSpPr>
        <p:spPr>
          <a:xfrm>
            <a:off x="0" y="6677526"/>
            <a:ext cx="12192000" cy="180474"/>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E8BE66AF-21F6-B925-5353-41C9B7823D91}"/>
              </a:ext>
            </a:extLst>
          </p:cNvPr>
          <p:cNvSpPr txBox="1"/>
          <p:nvPr/>
        </p:nvSpPr>
        <p:spPr>
          <a:xfrm>
            <a:off x="1" y="78665"/>
            <a:ext cx="12191998" cy="307777"/>
          </a:xfrm>
          <a:prstGeom prst="rect">
            <a:avLst/>
          </a:prstGeom>
          <a:noFill/>
        </p:spPr>
        <p:txBody>
          <a:bodyPr wrap="square" rtlCol="0">
            <a:spAutoFit/>
          </a:bodyPr>
          <a:lstStyle/>
          <a:p>
            <a:pPr algn="ctr"/>
            <a:r>
              <a:rPr lang="en-US" altLang="ja-JP" sz="1400" b="1" dirty="0">
                <a:solidFill>
                  <a:schemeClr val="bg1"/>
                </a:solidFill>
                <a:latin typeface="メイリオ" panose="020B0604030504040204" pitchFamily="50" charset="-128"/>
                <a:ea typeface="メイリオ" panose="020B0604030504040204" pitchFamily="50" charset="-128"/>
              </a:rPr>
              <a:t>05.</a:t>
            </a:r>
            <a:r>
              <a:rPr lang="ja-JP" altLang="en-US" sz="1400" b="1" dirty="0">
                <a:solidFill>
                  <a:schemeClr val="bg1"/>
                </a:solidFill>
                <a:latin typeface="メイリオ" panose="020B0604030504040204" pitchFamily="50" charset="-128"/>
                <a:ea typeface="メイリオ" panose="020B0604030504040204" pitchFamily="50" charset="-128"/>
              </a:rPr>
              <a:t> ご利用の効果 ・実績紹介（</a:t>
            </a:r>
            <a:r>
              <a:rPr lang="en-US" altLang="ja-JP" sz="1400" b="1" dirty="0">
                <a:solidFill>
                  <a:schemeClr val="bg1"/>
                </a:solidFill>
                <a:latin typeface="メイリオ" panose="020B0604030504040204" pitchFamily="50" charset="-128"/>
                <a:ea typeface="メイリオ" panose="020B0604030504040204" pitchFamily="50" charset="-128"/>
              </a:rPr>
              <a:t>1</a:t>
            </a:r>
            <a:r>
              <a:rPr lang="ja-JP" altLang="en-US" sz="1400" b="1" dirty="0">
                <a:solidFill>
                  <a:schemeClr val="bg1"/>
                </a:solidFill>
                <a:latin typeface="メイリオ" panose="020B0604030504040204" pitchFamily="50" charset="-128"/>
                <a:ea typeface="メイリオ" panose="020B0604030504040204" pitchFamily="50" charset="-128"/>
              </a:rPr>
              <a:t>）</a:t>
            </a:r>
          </a:p>
        </p:txBody>
      </p:sp>
      <p:pic>
        <p:nvPicPr>
          <p:cNvPr id="3" name="図 2">
            <a:extLst>
              <a:ext uri="{FF2B5EF4-FFF2-40B4-BE49-F238E27FC236}">
                <a16:creationId xmlns:a16="http://schemas.microsoft.com/office/drawing/2014/main" id="{72193B0E-5D70-611D-01B1-B53874328911}"/>
              </a:ext>
            </a:extLst>
          </p:cNvPr>
          <p:cNvPicPr>
            <a:picLocks noChangeAspect="1"/>
          </p:cNvPicPr>
          <p:nvPr/>
        </p:nvPicPr>
        <p:blipFill>
          <a:blip r:embed="rId2"/>
          <a:stretch>
            <a:fillRect/>
          </a:stretch>
        </p:blipFill>
        <p:spPr>
          <a:xfrm>
            <a:off x="185445" y="860159"/>
            <a:ext cx="5785427" cy="1661053"/>
          </a:xfrm>
          <a:prstGeom prst="rect">
            <a:avLst/>
          </a:prstGeom>
        </p:spPr>
      </p:pic>
      <p:pic>
        <p:nvPicPr>
          <p:cNvPr id="10" name="図 9">
            <a:extLst>
              <a:ext uri="{FF2B5EF4-FFF2-40B4-BE49-F238E27FC236}">
                <a16:creationId xmlns:a16="http://schemas.microsoft.com/office/drawing/2014/main" id="{901E327A-E308-A159-0653-D8829D75EA3A}"/>
              </a:ext>
            </a:extLst>
          </p:cNvPr>
          <p:cNvPicPr>
            <a:picLocks noChangeAspect="1"/>
          </p:cNvPicPr>
          <p:nvPr/>
        </p:nvPicPr>
        <p:blipFill>
          <a:blip r:embed="rId3"/>
          <a:stretch>
            <a:fillRect/>
          </a:stretch>
        </p:blipFill>
        <p:spPr>
          <a:xfrm>
            <a:off x="185445" y="2815649"/>
            <a:ext cx="5785428" cy="1669461"/>
          </a:xfrm>
          <a:prstGeom prst="rect">
            <a:avLst/>
          </a:prstGeom>
        </p:spPr>
      </p:pic>
      <p:pic>
        <p:nvPicPr>
          <p:cNvPr id="15" name="図 14">
            <a:extLst>
              <a:ext uri="{FF2B5EF4-FFF2-40B4-BE49-F238E27FC236}">
                <a16:creationId xmlns:a16="http://schemas.microsoft.com/office/drawing/2014/main" id="{24EA8CF9-525F-8780-2439-E564DC8A9582}"/>
              </a:ext>
            </a:extLst>
          </p:cNvPr>
          <p:cNvPicPr>
            <a:picLocks noChangeAspect="1"/>
          </p:cNvPicPr>
          <p:nvPr/>
        </p:nvPicPr>
        <p:blipFill>
          <a:blip r:embed="rId4"/>
          <a:stretch>
            <a:fillRect/>
          </a:stretch>
        </p:blipFill>
        <p:spPr>
          <a:xfrm>
            <a:off x="6201880" y="860159"/>
            <a:ext cx="5785427" cy="1661052"/>
          </a:xfrm>
          <a:prstGeom prst="rect">
            <a:avLst/>
          </a:prstGeom>
        </p:spPr>
      </p:pic>
      <p:pic>
        <p:nvPicPr>
          <p:cNvPr id="17" name="図 16">
            <a:extLst>
              <a:ext uri="{FF2B5EF4-FFF2-40B4-BE49-F238E27FC236}">
                <a16:creationId xmlns:a16="http://schemas.microsoft.com/office/drawing/2014/main" id="{611F7923-2717-F54E-ECFF-2AE52071ADE1}"/>
              </a:ext>
            </a:extLst>
          </p:cNvPr>
          <p:cNvPicPr>
            <a:picLocks noChangeAspect="1"/>
          </p:cNvPicPr>
          <p:nvPr/>
        </p:nvPicPr>
        <p:blipFill>
          <a:blip r:embed="rId5"/>
          <a:stretch>
            <a:fillRect/>
          </a:stretch>
        </p:blipFill>
        <p:spPr>
          <a:xfrm>
            <a:off x="185444" y="4779547"/>
            <a:ext cx="5785428" cy="1661053"/>
          </a:xfrm>
          <a:prstGeom prst="rect">
            <a:avLst/>
          </a:prstGeom>
        </p:spPr>
      </p:pic>
      <p:pic>
        <p:nvPicPr>
          <p:cNvPr id="21" name="図 20">
            <a:extLst>
              <a:ext uri="{FF2B5EF4-FFF2-40B4-BE49-F238E27FC236}">
                <a16:creationId xmlns:a16="http://schemas.microsoft.com/office/drawing/2014/main" id="{0AEF4F79-639B-FCBA-7C6C-2971BCF2E5F2}"/>
              </a:ext>
            </a:extLst>
          </p:cNvPr>
          <p:cNvPicPr>
            <a:picLocks noChangeAspect="1"/>
          </p:cNvPicPr>
          <p:nvPr/>
        </p:nvPicPr>
        <p:blipFill>
          <a:blip r:embed="rId6"/>
          <a:stretch>
            <a:fillRect/>
          </a:stretch>
        </p:blipFill>
        <p:spPr>
          <a:xfrm>
            <a:off x="6201880" y="2815649"/>
            <a:ext cx="5785425" cy="1661052"/>
          </a:xfrm>
          <a:prstGeom prst="rect">
            <a:avLst/>
          </a:prstGeom>
        </p:spPr>
      </p:pic>
      <p:pic>
        <p:nvPicPr>
          <p:cNvPr id="31" name="図 30">
            <a:extLst>
              <a:ext uri="{FF2B5EF4-FFF2-40B4-BE49-F238E27FC236}">
                <a16:creationId xmlns:a16="http://schemas.microsoft.com/office/drawing/2014/main" id="{57E423EF-6E09-B709-7407-B176C4A47AE7}"/>
              </a:ext>
            </a:extLst>
          </p:cNvPr>
          <p:cNvPicPr>
            <a:picLocks noChangeAspect="1"/>
          </p:cNvPicPr>
          <p:nvPr/>
        </p:nvPicPr>
        <p:blipFill>
          <a:blip r:embed="rId7"/>
          <a:stretch>
            <a:fillRect/>
          </a:stretch>
        </p:blipFill>
        <p:spPr>
          <a:xfrm>
            <a:off x="6221130" y="4784111"/>
            <a:ext cx="5785428" cy="1661052"/>
          </a:xfrm>
          <a:prstGeom prst="rect">
            <a:avLst/>
          </a:prstGeom>
        </p:spPr>
      </p:pic>
    </p:spTree>
    <p:extLst>
      <p:ext uri="{BB962C8B-B14F-4D97-AF65-F5344CB8AC3E}">
        <p14:creationId xmlns:p14="http://schemas.microsoft.com/office/powerpoint/2010/main" val="346952886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4615</TotalTime>
  <Words>1763</Words>
  <Application>Microsoft Office PowerPoint</Application>
  <PresentationFormat>ワイド画面</PresentationFormat>
  <Paragraphs>243</Paragraphs>
  <Slides>10</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Yu Gothic UI</vt:lpstr>
      <vt:lpstr>メイリオ</vt:lpstr>
      <vt:lpstr>游ゴシック</vt:lpstr>
      <vt:lpstr>游ゴシック Light</vt:lpstr>
      <vt:lpstr>Arial</vt:lpstr>
      <vt:lpstr>Office テーマ</vt:lpstr>
      <vt:lpstr>PowerPoint プレゼンテーション</vt:lpstr>
      <vt:lpstr>目次</vt:lpstr>
      <vt:lpstr>サービスのポイント</vt:lpstr>
      <vt:lpstr>選ばれる理由</vt:lpstr>
      <vt:lpstr>PowerPoint プレゼンテーション</vt:lpstr>
      <vt:lpstr>PowerPoint プレゼンテーション</vt:lpstr>
      <vt:lpstr>PowerPoint プレゼンテーション</vt:lpstr>
      <vt:lpstr>ご利用までの流れ</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kaori eguchi</dc:creator>
  <cp:lastModifiedBy>㈱iijin 清田陸斗</cp:lastModifiedBy>
  <cp:revision>418</cp:revision>
  <dcterms:created xsi:type="dcterms:W3CDTF">2024-03-13T00:50:38Z</dcterms:created>
  <dcterms:modified xsi:type="dcterms:W3CDTF">2024-07-03T15:32:22Z</dcterms:modified>
</cp:coreProperties>
</file>